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300" r:id="rId3"/>
    <p:sldId id="347" r:id="rId4"/>
    <p:sldId id="257" r:id="rId5"/>
    <p:sldId id="259" r:id="rId6"/>
    <p:sldId id="260" r:id="rId7"/>
    <p:sldId id="261" r:id="rId8"/>
    <p:sldId id="265" r:id="rId9"/>
    <p:sldId id="263" r:id="rId10"/>
    <p:sldId id="266" r:id="rId11"/>
    <p:sldId id="346" r:id="rId12"/>
    <p:sldId id="264" r:id="rId13"/>
    <p:sldId id="258" r:id="rId14"/>
    <p:sldId id="267" r:id="rId15"/>
    <p:sldId id="268" r:id="rId16"/>
    <p:sldId id="272" r:id="rId17"/>
    <p:sldId id="269" r:id="rId18"/>
    <p:sldId id="273" r:id="rId19"/>
    <p:sldId id="274" r:id="rId20"/>
    <p:sldId id="270" r:id="rId21"/>
    <p:sldId id="275" r:id="rId22"/>
    <p:sldId id="277" r:id="rId23"/>
    <p:sldId id="288" r:id="rId24"/>
    <p:sldId id="289" r:id="rId25"/>
    <p:sldId id="292" r:id="rId26"/>
    <p:sldId id="293" r:id="rId27"/>
    <p:sldId id="282" r:id="rId28"/>
    <p:sldId id="295" r:id="rId29"/>
    <p:sldId id="296" r:id="rId30"/>
    <p:sldId id="297" r:id="rId31"/>
    <p:sldId id="298" r:id="rId32"/>
    <p:sldId id="294" r:id="rId33"/>
    <p:sldId id="301" r:id="rId34"/>
    <p:sldId id="304" r:id="rId35"/>
    <p:sldId id="303" r:id="rId36"/>
    <p:sldId id="305" r:id="rId37"/>
    <p:sldId id="306" r:id="rId38"/>
    <p:sldId id="302" r:id="rId39"/>
    <p:sldId id="312" r:id="rId40"/>
    <p:sldId id="314" r:id="rId41"/>
    <p:sldId id="316" r:id="rId42"/>
    <p:sldId id="317" r:id="rId43"/>
    <p:sldId id="315" r:id="rId44"/>
    <p:sldId id="320" r:id="rId45"/>
    <p:sldId id="324" r:id="rId46"/>
    <p:sldId id="337" r:id="rId47"/>
    <p:sldId id="325" r:id="rId48"/>
    <p:sldId id="326" r:id="rId49"/>
    <p:sldId id="327" r:id="rId50"/>
    <p:sldId id="328" r:id="rId51"/>
    <p:sldId id="329" r:id="rId52"/>
    <p:sldId id="330" r:id="rId53"/>
    <p:sldId id="331" r:id="rId54"/>
    <p:sldId id="332" r:id="rId55"/>
    <p:sldId id="333" r:id="rId56"/>
    <p:sldId id="334" r:id="rId57"/>
    <p:sldId id="335" r:id="rId58"/>
    <p:sldId id="336" r:id="rId59"/>
    <p:sldId id="343" r:id="rId6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66" autoAdjust="0"/>
    <p:restoredTop sz="94660"/>
  </p:normalViewPr>
  <p:slideViewPr>
    <p:cSldViewPr snapToGrid="0">
      <p:cViewPr>
        <p:scale>
          <a:sx n="82" d="100"/>
          <a:sy n="82" d="100"/>
        </p:scale>
        <p:origin x="996" y="-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57DCBBA-8DFD-4B58-BE37-876F078902AB}" type="datetimeFigureOut">
              <a:rPr lang="en-US" smtClean="0"/>
              <a:t>4/10/2015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AAF209-5AC8-4C6A-86E7-5F492C4CC49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57DCBBA-8DFD-4B58-BE37-876F078902AB}" type="datetimeFigureOut">
              <a:rPr lang="en-US" smtClean="0"/>
              <a:t>4/10/2015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AAF209-5AC8-4C6A-86E7-5F492C4CC4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57DCBBA-8DFD-4B58-BE37-876F078902AB}" type="datetimeFigureOut">
              <a:rPr lang="en-US" smtClean="0"/>
              <a:t>4/10/2015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AAF209-5AC8-4C6A-86E7-5F492C4CC4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57DCBBA-8DFD-4B58-BE37-876F078902AB}" type="datetimeFigureOut">
              <a:rPr lang="en-US" smtClean="0"/>
              <a:t>4/10/2015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AAF209-5AC8-4C6A-86E7-5F492C4CC4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57DCBBA-8DFD-4B58-BE37-876F078902AB}" type="datetimeFigureOut">
              <a:rPr lang="en-US" smtClean="0"/>
              <a:t>4/10/2015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AAF209-5AC8-4C6A-86E7-5F492C4CC49A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57DCBBA-8DFD-4B58-BE37-876F078902AB}" type="datetimeFigureOut">
              <a:rPr lang="en-US" smtClean="0"/>
              <a:t>4/10/2015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AAF209-5AC8-4C6A-86E7-5F492C4CC4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57DCBBA-8DFD-4B58-BE37-876F078902AB}" type="datetimeFigureOut">
              <a:rPr lang="en-US" smtClean="0"/>
              <a:t>4/10/2015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AAF209-5AC8-4C6A-86E7-5F492C4CC4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57DCBBA-8DFD-4B58-BE37-876F078902AB}" type="datetimeFigureOut">
              <a:rPr lang="en-US" smtClean="0"/>
              <a:t>4/10/2015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AAF209-5AC8-4C6A-86E7-5F492C4CC4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57DCBBA-8DFD-4B58-BE37-876F078902AB}" type="datetimeFigureOut">
              <a:rPr lang="en-US" smtClean="0"/>
              <a:t>4/10/2015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AAF209-5AC8-4C6A-86E7-5F492C4CC49A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57DCBBA-8DFD-4B58-BE37-876F078902AB}" type="datetimeFigureOut">
              <a:rPr lang="en-US" smtClean="0"/>
              <a:t>4/10/2015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AAF209-5AC8-4C6A-86E7-5F492C4CC4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57DCBBA-8DFD-4B58-BE37-876F078902AB}" type="datetimeFigureOut">
              <a:rPr lang="en-US" smtClean="0"/>
              <a:t>4/10/2015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AAF209-5AC8-4C6A-86E7-5F492C4CC49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857DCBBA-8DFD-4B58-BE37-876F078902AB}" type="datetimeFigureOut">
              <a:rPr lang="en-US" smtClean="0"/>
              <a:t>4/10/2015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E3AAF209-5AC8-4C6A-86E7-5F492C4CC49A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Hydrological Information System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Module - Automatic Weather Station and Automatic Rain Gauge</a:t>
            </a:r>
            <a:endParaRPr lang="en-US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447800" y="4191000"/>
            <a:ext cx="7406640" cy="1752600"/>
          </a:xfrm>
          <a:prstGeom prst="rect">
            <a:avLst/>
          </a:prstGeom>
        </p:spPr>
        <p:txBody>
          <a:bodyPr tIns="0">
            <a:normAutofit/>
          </a:bodyPr>
          <a:lstStyle>
            <a:lvl1pPr marL="27432" indent="0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600" kern="1200">
                <a:solidFill>
                  <a:schemeClr val="tx2">
                    <a:shade val="30000"/>
                    <a:satMod val="1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dirty="0" smtClean="0"/>
              <a:t>Anish</a:t>
            </a:r>
          </a:p>
          <a:p>
            <a:r>
              <a:rPr lang="en-US" dirty="0"/>
              <a:t>	</a:t>
            </a:r>
            <a:r>
              <a:rPr lang="en-US" dirty="0" smtClean="0"/>
              <a:t>….. Hydro-Informatics Expert</a:t>
            </a:r>
          </a:p>
          <a:p>
            <a:r>
              <a:rPr lang="en-US" dirty="0"/>
              <a:t>	</a:t>
            </a:r>
            <a:r>
              <a:rPr lang="en-US" dirty="0" smtClean="0"/>
              <a:t>	The World Bank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5398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of Good Sites for AWS</a:t>
            </a:r>
          </a:p>
        </p:txBody>
      </p:sp>
      <p:pic>
        <p:nvPicPr>
          <p:cNvPr id="5122" name="Picture 2" descr="C:\Users\Anish\Desktop\Gujarat Mar2015\Fotos\Selected\SAM_115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219200"/>
            <a:ext cx="3659347" cy="4939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 rot="16200000">
            <a:off x="-2215543" y="3612856"/>
            <a:ext cx="5433536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5400" smtClean="0"/>
              <a:t>Site Selection</a:t>
            </a:r>
            <a:endParaRPr lang="en-US" sz="5400" dirty="0"/>
          </a:p>
        </p:txBody>
      </p:sp>
      <p:sp>
        <p:nvSpPr>
          <p:cNvPr id="6" name="TextBox 5"/>
          <p:cNvSpPr txBox="1"/>
          <p:nvPr/>
        </p:nvSpPr>
        <p:spPr>
          <a:xfrm>
            <a:off x="1295400" y="6172200"/>
            <a:ext cx="3657600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AWS in </a:t>
            </a:r>
            <a:r>
              <a:rPr lang="en-US" dirty="0" err="1" smtClean="0">
                <a:solidFill>
                  <a:srgbClr val="C00000"/>
                </a:solidFill>
              </a:rPr>
              <a:t>Anand</a:t>
            </a:r>
            <a:r>
              <a:rPr lang="en-US" dirty="0" smtClean="0">
                <a:solidFill>
                  <a:srgbClr val="C00000"/>
                </a:solidFill>
              </a:rPr>
              <a:t> Agricultural University Campus, </a:t>
            </a:r>
            <a:r>
              <a:rPr lang="en-US" dirty="0" err="1" smtClean="0">
                <a:solidFill>
                  <a:srgbClr val="C00000"/>
                </a:solidFill>
              </a:rPr>
              <a:t>Anand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5123" name="Picture 3" descr="C:\Users\Anish\Desktop\Gujarat Mar2015\Fotos\Selected\SAM_115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219200"/>
            <a:ext cx="3427254" cy="497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188857" y="6190175"/>
            <a:ext cx="3419997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ISRO AWS inside Agricultural research Station in </a:t>
            </a:r>
            <a:r>
              <a:rPr lang="en-US" dirty="0" err="1" smtClean="0">
                <a:solidFill>
                  <a:srgbClr val="C00000"/>
                </a:solidFill>
              </a:rPr>
              <a:t>Sampli</a:t>
            </a:r>
            <a:r>
              <a:rPr lang="en-US" dirty="0" smtClean="0">
                <a:solidFill>
                  <a:srgbClr val="C00000"/>
                </a:solidFill>
              </a:rPr>
              <a:t>, Gujarat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6803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of Good Sites for AWS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C:\Users\Anish\Desktop\Desktop Items\fotos up maha assam\New folder\SAM_123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60"/>
          <a:stretch/>
        </p:blipFill>
        <p:spPr bwMode="auto">
          <a:xfrm>
            <a:off x="1066800" y="1441547"/>
            <a:ext cx="3200400" cy="5378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 rot="16200000">
            <a:off x="-2215543" y="3612856"/>
            <a:ext cx="5433536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5400" smtClean="0"/>
              <a:t>Site Selection</a:t>
            </a:r>
            <a:endParaRPr lang="en-US" sz="5400" dirty="0"/>
          </a:p>
        </p:txBody>
      </p:sp>
      <p:sp>
        <p:nvSpPr>
          <p:cNvPr id="6" name="TextBox 5"/>
          <p:cNvSpPr txBox="1"/>
          <p:nvPr/>
        </p:nvSpPr>
        <p:spPr>
          <a:xfrm>
            <a:off x="4572000" y="5849034"/>
            <a:ext cx="3657600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AWS at WRD premises near Pune, Maharashtra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3031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nish\Desktop\Desktop Items\fotos up maha assam\New folder\SAM_137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164" y="2514600"/>
            <a:ext cx="3680817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Telemetry Window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 rot="16200000">
            <a:off x="-2215543" y="3612856"/>
            <a:ext cx="5433536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5400" dirty="0" smtClean="0"/>
              <a:t>Site Selection</a:t>
            </a:r>
            <a:endParaRPr lang="en-US" sz="5400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4800600"/>
          </a:xfrm>
        </p:spPr>
        <p:txBody>
          <a:bodyPr/>
          <a:lstStyle/>
          <a:p>
            <a:r>
              <a:rPr lang="en-US" dirty="0" smtClean="0"/>
              <a:t>For Satellite Telemetry, Direct Line of Site</a:t>
            </a:r>
          </a:p>
          <a:p>
            <a:r>
              <a:rPr lang="en-US" dirty="0" smtClean="0"/>
              <a:t>Good Mobile Coverage for GSM based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066800" y="6412468"/>
            <a:ext cx="34290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Antennae </a:t>
            </a:r>
            <a:r>
              <a:rPr lang="en-US" dirty="0" err="1" smtClean="0">
                <a:solidFill>
                  <a:srgbClr val="FF0000"/>
                </a:solidFill>
              </a:rPr>
              <a:t>LoS</a:t>
            </a:r>
            <a:r>
              <a:rPr lang="en-US" dirty="0" smtClean="0">
                <a:solidFill>
                  <a:srgbClr val="FF0000"/>
                </a:solidFill>
              </a:rPr>
              <a:t> Obstructed by trees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6147" name="Picture 3" descr="C:\Users\Anish\Desktop\BBMB Fotos\nangal chowk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1" y="2499537"/>
            <a:ext cx="3276600" cy="436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215744" y="6421957"/>
            <a:ext cx="2471056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No Problem Here!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9488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 Options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47799"/>
            <a:ext cx="7498080" cy="5343489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Is Reliable AC Power available?</a:t>
            </a:r>
          </a:p>
          <a:p>
            <a:pPr lvl="1"/>
            <a:r>
              <a:rPr lang="en-US" dirty="0" smtClean="0"/>
              <a:t>2-3 Hours a day enough to Recharge battery</a:t>
            </a:r>
          </a:p>
          <a:p>
            <a:r>
              <a:rPr lang="en-US" dirty="0" smtClean="0"/>
              <a:t>For Solar, is enough Sunlight Available?</a:t>
            </a:r>
          </a:p>
          <a:p>
            <a:r>
              <a:rPr lang="en-US" dirty="0" smtClean="0"/>
              <a:t>What should be size of Solar Panels</a:t>
            </a:r>
          </a:p>
          <a:p>
            <a:r>
              <a:rPr lang="en-US" dirty="0" smtClean="0"/>
              <a:t>What should be size of Battery?</a:t>
            </a:r>
          </a:p>
          <a:p>
            <a:pPr lvl="1"/>
            <a:r>
              <a:rPr lang="en-US" dirty="0" smtClean="0"/>
              <a:t>100 AH Battery with 40 Watt Solar Panel recommended for North India</a:t>
            </a:r>
          </a:p>
          <a:p>
            <a:pPr lvl="1"/>
            <a:r>
              <a:rPr lang="en-US" dirty="0" smtClean="0"/>
              <a:t>64 AH with 24-30 Watt Panels for Tropical Regions (Below 23 degree latitude)</a:t>
            </a:r>
          </a:p>
          <a:p>
            <a:pPr lvl="1"/>
            <a:r>
              <a:rPr lang="en-US" dirty="0" smtClean="0"/>
              <a:t>In Gujarat, 26 AH Battery with 10 W Panels also used</a:t>
            </a:r>
          </a:p>
          <a:p>
            <a:r>
              <a:rPr lang="en-US" dirty="0" smtClean="0"/>
              <a:t>Internal Battery not an option for AWS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 rot="16200000">
            <a:off x="-2215543" y="3612856"/>
            <a:ext cx="5433536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5400" dirty="0" smtClean="0"/>
              <a:t>Site Selection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28604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Power </a:t>
            </a:r>
            <a:r>
              <a:rPr lang="en-US" dirty="0" smtClean="0"/>
              <a:t>Options – Himachal Region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 rot="16200000">
            <a:off x="-2215543" y="3612856"/>
            <a:ext cx="5433536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5400" dirty="0" smtClean="0"/>
              <a:t>Site Selection</a:t>
            </a:r>
            <a:endParaRPr lang="en-US" sz="5400" dirty="0"/>
          </a:p>
        </p:txBody>
      </p:sp>
      <p:pic>
        <p:nvPicPr>
          <p:cNvPr id="7170" name="Picture 2" descr="C:\Users\Anish\Desktop\BBMB Fotos\giabon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176" y="1219200"/>
            <a:ext cx="4229100" cy="5638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219200" y="6237291"/>
            <a:ext cx="2471056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40 Watt Solar Panel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7171" name="Picture 3" descr="C:\Users\Anish\Desktop\BBMB Fotos\harsar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5276" y="2710177"/>
            <a:ext cx="3638249" cy="2728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486400" y="5442269"/>
            <a:ext cx="2471056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100 AH Battery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922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Power Options – </a:t>
            </a:r>
            <a:r>
              <a:rPr lang="en-US" dirty="0" smtClean="0"/>
              <a:t>Gujarat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 rot="16200000">
            <a:off x="-2215543" y="3612856"/>
            <a:ext cx="5433536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5400" dirty="0" smtClean="0"/>
              <a:t>Site Selection</a:t>
            </a:r>
            <a:endParaRPr lang="en-US" sz="5400" dirty="0"/>
          </a:p>
        </p:txBody>
      </p:sp>
      <p:pic>
        <p:nvPicPr>
          <p:cNvPr id="8195" name="Picture 3" descr="C:\Users\Anish\Desktop\Gujarat Mar2015\Fotos\Selected\SAM_11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524000"/>
            <a:ext cx="3071812" cy="4708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Anish\Desktop\Gujarat Mar2015\Fotos\Selected\SAM_109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371" y="1600200"/>
            <a:ext cx="4775200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157514" y="5442269"/>
            <a:ext cx="1661886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26 AH Battery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22420" y="6232885"/>
            <a:ext cx="2714171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With 10 Watt Solar Panels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2740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Selection of Sensor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Automatic Rain Gauge</a:t>
            </a:r>
          </a:p>
          <a:p>
            <a:r>
              <a:rPr lang="en-US" dirty="0" smtClean="0"/>
              <a:t>Solar Radiation</a:t>
            </a:r>
          </a:p>
          <a:p>
            <a:r>
              <a:rPr lang="en-US" dirty="0" smtClean="0"/>
              <a:t>Wind Velocity and Direction</a:t>
            </a:r>
          </a:p>
          <a:p>
            <a:r>
              <a:rPr lang="en-US" dirty="0" smtClean="0"/>
              <a:t>Temperature </a:t>
            </a:r>
          </a:p>
          <a:p>
            <a:r>
              <a:rPr lang="en-US" dirty="0" smtClean="0"/>
              <a:t>Humidity</a:t>
            </a:r>
          </a:p>
          <a:p>
            <a:r>
              <a:rPr lang="en-US" dirty="0" smtClean="0"/>
              <a:t>Atmospheric Pressure</a:t>
            </a:r>
          </a:p>
          <a:p>
            <a:r>
              <a:rPr lang="en-US" dirty="0" smtClean="0"/>
              <a:t>Evaporation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 rot="16200000">
            <a:off x="-2665820" y="3208746"/>
            <a:ext cx="6334089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dirty="0" smtClean="0"/>
              <a:t>Selection of Instruments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143520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Automatic Rain gauge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447801"/>
            <a:ext cx="5640682" cy="14478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Tipping Bucket Rain gauge</a:t>
            </a:r>
          </a:p>
          <a:p>
            <a:r>
              <a:rPr lang="en-US" sz="2400" dirty="0" smtClean="0"/>
              <a:t>Dual Reed Switch to count Bucket tips</a:t>
            </a:r>
          </a:p>
          <a:p>
            <a:r>
              <a:rPr lang="en-US" sz="2400" dirty="0" smtClean="0"/>
              <a:t>Available with or without Syphon</a:t>
            </a:r>
          </a:p>
          <a:p>
            <a:endParaRPr lang="en-US" sz="2400" dirty="0" smtClean="0"/>
          </a:p>
          <a:p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 rot="16200000">
            <a:off x="-2665820" y="3208746"/>
            <a:ext cx="6334089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dirty="0" smtClean="0"/>
              <a:t>Selection of Instruments</a:t>
            </a:r>
            <a:endParaRPr lang="en-US" sz="4800" dirty="0"/>
          </a:p>
        </p:txBody>
      </p:sp>
      <p:pic>
        <p:nvPicPr>
          <p:cNvPr id="5" name="Picture 6" descr="http://1.bp.blogspot.com/-XX8Kd8HO9cA/TeChascg2mI/AAAAAAAAAVU/cVBHaxmyoHk/s200/tip-bucket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7482" y="1066800"/>
            <a:ext cx="197708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Anish\Desktop\Selected fotos\Raingauges\SAM_11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8723" y="2743200"/>
            <a:ext cx="1385277" cy="4048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nish\Desktop\Selected fotos\Raingauges\SAM_118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1" y="2775857"/>
            <a:ext cx="1781494" cy="4015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nish\Desktop\Selected fotos\Raingauges\SAM_1234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276"/>
          <a:stretch/>
        </p:blipFill>
        <p:spPr bwMode="auto">
          <a:xfrm>
            <a:off x="6304890" y="3124200"/>
            <a:ext cx="245811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524000" y="5029200"/>
            <a:ext cx="1143000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C00000"/>
                </a:solidFill>
              </a:rPr>
              <a:t>Odisha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114800" y="5269468"/>
            <a:ext cx="1143000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Gujarat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707482" y="6412468"/>
            <a:ext cx="1522118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Maharashtra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4202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Solar Radiation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Silicon Photodiode based sensors</a:t>
            </a:r>
          </a:p>
          <a:p>
            <a:pPr lvl="1"/>
            <a:r>
              <a:rPr lang="en-US" sz="2400" dirty="0" smtClean="0"/>
              <a:t>Calibration depends on Solar Azimuth angle</a:t>
            </a:r>
          </a:p>
          <a:p>
            <a:pPr lvl="1"/>
            <a:r>
              <a:rPr lang="en-US" sz="2400" dirty="0" smtClean="0"/>
              <a:t>Cheaper option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Thermopile based Sensors</a:t>
            </a:r>
          </a:p>
          <a:p>
            <a:pPr lvl="1"/>
            <a:r>
              <a:rPr lang="en-US" dirty="0"/>
              <a:t>Class 1 Equipment</a:t>
            </a:r>
          </a:p>
          <a:p>
            <a:pPr lvl="1"/>
            <a:r>
              <a:rPr lang="en-US" dirty="0" smtClean="0"/>
              <a:t>Expensive </a:t>
            </a:r>
            <a:r>
              <a:rPr lang="en-US" dirty="0"/>
              <a:t>but more reliable option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 rot="16200000">
            <a:off x="-2665820" y="3208746"/>
            <a:ext cx="6334089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dirty="0" smtClean="0"/>
              <a:t>Selection of Instruments</a:t>
            </a:r>
            <a:endParaRPr lang="en-US" sz="4800" dirty="0"/>
          </a:p>
        </p:txBody>
      </p:sp>
      <p:pic>
        <p:nvPicPr>
          <p:cNvPr id="9218" name="Picture 2" descr="C:\Users\Anish\Desktop\photodiod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419600"/>
            <a:ext cx="3607512" cy="2405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Anish\Desktop\thermopile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352925"/>
            <a:ext cx="3333750" cy="2505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524000" y="5410200"/>
            <a:ext cx="2728686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Silicon Photodiode Sensor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38800" y="6400800"/>
            <a:ext cx="3333750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Thermopile based Pyrometer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5565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Wind Velocity and Direction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Ultrasonic Sensor with no moving parts</a:t>
            </a:r>
          </a:p>
          <a:p>
            <a:pPr lvl="1"/>
            <a:r>
              <a:rPr lang="en-US" dirty="0" smtClean="0"/>
              <a:t>Maintenance free but expensive option</a:t>
            </a:r>
          </a:p>
          <a:p>
            <a:pPr lvl="1"/>
            <a:r>
              <a:rPr lang="en-US" dirty="0" smtClean="0"/>
              <a:t>One sensor provides direction and velocity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 rot="16200000">
            <a:off x="-2665820" y="3208746"/>
            <a:ext cx="6334089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dirty="0" smtClean="0"/>
              <a:t>Selection of Instruments</a:t>
            </a:r>
            <a:endParaRPr lang="en-US" sz="4800" dirty="0"/>
          </a:p>
        </p:txBody>
      </p:sp>
      <p:pic>
        <p:nvPicPr>
          <p:cNvPr id="11267" name="Picture 3" descr="C:\Users\Anish\Desktop\Gujarat Mar2015\Fotos\Selected\SAM_109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7954" b="47331"/>
          <a:stretch/>
        </p:blipFill>
        <p:spPr bwMode="auto">
          <a:xfrm>
            <a:off x="1066800" y="2938445"/>
            <a:ext cx="4480151" cy="3852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066800" y="2938445"/>
            <a:ext cx="1143000" cy="110015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268" name="Picture 4" descr="C:\Users\Anish\Desktop\0634-0684 (Brahmi Site visit Feb 14)\Selected\SAM_065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977007"/>
            <a:ext cx="3255736" cy="3772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6366782" y="3886200"/>
            <a:ext cx="1329418" cy="1447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524000" y="5410200"/>
            <a:ext cx="2971800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Site in </a:t>
            </a:r>
            <a:r>
              <a:rPr lang="en-US" dirty="0" err="1" smtClean="0">
                <a:solidFill>
                  <a:srgbClr val="C00000"/>
                </a:solidFill>
              </a:rPr>
              <a:t>Gandhinagar</a:t>
            </a:r>
            <a:r>
              <a:rPr lang="en-US" dirty="0" smtClean="0">
                <a:solidFill>
                  <a:srgbClr val="C00000"/>
                </a:solidFill>
              </a:rPr>
              <a:t>, Gujarat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46951" y="6019800"/>
            <a:ext cx="3499985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Site in </a:t>
            </a:r>
            <a:r>
              <a:rPr lang="en-US" dirty="0" err="1" smtClean="0">
                <a:solidFill>
                  <a:srgbClr val="C00000"/>
                </a:solidFill>
              </a:rPr>
              <a:t>Brahmani</a:t>
            </a:r>
            <a:r>
              <a:rPr lang="en-US" dirty="0" smtClean="0">
                <a:solidFill>
                  <a:srgbClr val="C00000"/>
                </a:solidFill>
              </a:rPr>
              <a:t>, Himachal Pradesh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7162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8364" y="2514600"/>
            <a:ext cx="8001000" cy="2209800"/>
          </a:xfrm>
        </p:spPr>
        <p:txBody>
          <a:bodyPr/>
          <a:lstStyle/>
          <a:p>
            <a:pPr marL="82296" indent="0">
              <a:buNone/>
            </a:pPr>
            <a:r>
              <a:rPr lang="en-US" dirty="0">
                <a:solidFill>
                  <a:schemeClr val="accent5"/>
                </a:solidFill>
              </a:rPr>
              <a:t>Examples that refer to products are intended for illustrative purposes only, and do not imply an endorsement or recommendation of any particular product</a:t>
            </a:r>
          </a:p>
          <a:p>
            <a:pPr marL="82296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1144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Wind vane and Cup Anemometer</a:t>
            </a:r>
          </a:p>
          <a:p>
            <a:pPr lvl="1"/>
            <a:r>
              <a:rPr lang="en-US" dirty="0" smtClean="0"/>
              <a:t>Cheaper option</a:t>
            </a:r>
          </a:p>
          <a:p>
            <a:pPr lvl="1"/>
            <a:r>
              <a:rPr lang="en-US" dirty="0" smtClean="0"/>
              <a:t>Moving Parts, Needs frequent maintenance</a:t>
            </a:r>
          </a:p>
        </p:txBody>
      </p:sp>
      <p:sp>
        <p:nvSpPr>
          <p:cNvPr id="4" name="TextBox 3"/>
          <p:cNvSpPr txBox="1"/>
          <p:nvPr/>
        </p:nvSpPr>
        <p:spPr>
          <a:xfrm rot="16200000">
            <a:off x="-2665820" y="3208746"/>
            <a:ext cx="6334089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dirty="0" smtClean="0"/>
              <a:t>Selection of Instruments</a:t>
            </a:r>
            <a:endParaRPr lang="en-US" sz="4800" dirty="0"/>
          </a:p>
        </p:txBody>
      </p:sp>
      <p:pic>
        <p:nvPicPr>
          <p:cNvPr id="5" name="Picture 2" descr="C:\Users\Anish\Desktop\Gujarat Mar2015\Fotos\Selected\SAM_115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614"/>
          <a:stretch/>
        </p:blipFill>
        <p:spPr bwMode="auto">
          <a:xfrm>
            <a:off x="1143000" y="3499268"/>
            <a:ext cx="5410200" cy="2977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Wind Velocity and Direction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105400" y="3646015"/>
            <a:ext cx="1329418" cy="1447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920319" y="6081486"/>
            <a:ext cx="2185081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Site in </a:t>
            </a:r>
            <a:r>
              <a:rPr lang="en-US" dirty="0" err="1" smtClean="0">
                <a:solidFill>
                  <a:srgbClr val="C00000"/>
                </a:solidFill>
              </a:rPr>
              <a:t>Anand</a:t>
            </a:r>
            <a:r>
              <a:rPr lang="en-US" dirty="0" smtClean="0">
                <a:solidFill>
                  <a:srgbClr val="C00000"/>
                </a:solidFill>
              </a:rPr>
              <a:t>, Gujarat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3933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Temperature and Humidity Sensor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Resistance based Temperature Sensor</a:t>
            </a:r>
          </a:p>
          <a:p>
            <a:r>
              <a:rPr lang="en-US" dirty="0" smtClean="0"/>
              <a:t>Capacitive Humidity Sensor</a:t>
            </a:r>
          </a:p>
          <a:p>
            <a:r>
              <a:rPr lang="en-US" dirty="0" smtClean="0"/>
              <a:t>Often Temperature and Humidity sensors come as single hardware</a:t>
            </a:r>
            <a:endParaRPr lang="en-US" dirty="0"/>
          </a:p>
        </p:txBody>
      </p:sp>
      <p:pic>
        <p:nvPicPr>
          <p:cNvPr id="12290" name="Picture 2" descr="C:\Users\Anish\Desktop\Gujarat Mar2015\Fotos\Selected\SAM_110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573"/>
          <a:stretch/>
        </p:blipFill>
        <p:spPr bwMode="auto">
          <a:xfrm>
            <a:off x="1143000" y="3733800"/>
            <a:ext cx="4772025" cy="2957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4520746" y="4488542"/>
            <a:ext cx="1329418" cy="160745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291" name="Picture 3" descr="C:\Users\Anish\Desktop\temperature-relative-humidity-sensor-250x25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301297"/>
            <a:ext cx="2457450" cy="345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 rot="16200000">
            <a:off x="-2665820" y="3208746"/>
            <a:ext cx="6334089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dirty="0" smtClean="0"/>
              <a:t>Selection of Instruments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772957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Atmospheric Pressure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Sensor based on MEMS </a:t>
            </a:r>
          </a:p>
          <a:p>
            <a:r>
              <a:rPr lang="en-US" dirty="0" smtClean="0"/>
              <a:t>Indoor unit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 rot="16200000">
            <a:off x="-2665820" y="3208746"/>
            <a:ext cx="6334089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dirty="0" smtClean="0"/>
              <a:t>Selection of Instruments</a:t>
            </a:r>
            <a:endParaRPr lang="en-US" sz="4800" dirty="0"/>
          </a:p>
        </p:txBody>
      </p:sp>
      <p:pic>
        <p:nvPicPr>
          <p:cNvPr id="6" name="Picture 4" descr="C:\Users\Anish\Desktop\Gujarat Mar2015\Fotos\Selected\SAM_109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97" t="8043" r="16034"/>
          <a:stretch/>
        </p:blipFill>
        <p:spPr bwMode="auto">
          <a:xfrm>
            <a:off x="1142999" y="2667000"/>
            <a:ext cx="3998803" cy="4124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1776696" y="3624244"/>
            <a:ext cx="664709" cy="160745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314" name="Picture 2" descr="C:\Users\Anish\Desktop\Odisha\Selected\SAM_1168.JPG"/>
          <p:cNvPicPr>
            <a:picLocks noChangeAspect="1" noChangeArrowheads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5506" y="2144467"/>
            <a:ext cx="4492294" cy="2283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8153400" y="2787858"/>
            <a:ext cx="817109" cy="160745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348864" y="6125029"/>
            <a:ext cx="2918336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Site in </a:t>
            </a:r>
            <a:r>
              <a:rPr lang="en-US" dirty="0" err="1" smtClean="0">
                <a:solidFill>
                  <a:srgbClr val="C00000"/>
                </a:solidFill>
              </a:rPr>
              <a:t>Sampli</a:t>
            </a:r>
            <a:r>
              <a:rPr lang="en-US" dirty="0" smtClean="0">
                <a:solidFill>
                  <a:srgbClr val="C00000"/>
                </a:solidFill>
              </a:rPr>
              <a:t>, Gujarat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24400" y="3581400"/>
            <a:ext cx="2918336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Site in Bhubaneswar, </a:t>
            </a:r>
            <a:r>
              <a:rPr lang="en-US" dirty="0" err="1" smtClean="0">
                <a:solidFill>
                  <a:srgbClr val="C00000"/>
                </a:solidFill>
              </a:rPr>
              <a:t>Odisha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13315" name="Picture 3" descr="C:\Users\Anish\Desktop\BBMB Fotos\harsar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29" b="33994"/>
          <a:stretch/>
        </p:blipFill>
        <p:spPr bwMode="auto">
          <a:xfrm>
            <a:off x="4267200" y="4340887"/>
            <a:ext cx="3877878" cy="2455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419600" y="6309695"/>
            <a:ext cx="3429000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Site in </a:t>
            </a:r>
            <a:r>
              <a:rPr lang="en-US" dirty="0" err="1" smtClean="0">
                <a:solidFill>
                  <a:srgbClr val="C00000"/>
                </a:solidFill>
              </a:rPr>
              <a:t>Harsar</a:t>
            </a:r>
            <a:r>
              <a:rPr lang="en-US" dirty="0" smtClean="0">
                <a:solidFill>
                  <a:srgbClr val="C00000"/>
                </a:solidFill>
              </a:rPr>
              <a:t>, Himachal Pradesh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262722" y="4702239"/>
            <a:ext cx="817109" cy="108896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021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  <p:bldP spid="13" grpId="0" animBg="1"/>
      <p:bldP spid="1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Central and Most Important part of AWS</a:t>
            </a:r>
          </a:p>
          <a:p>
            <a:r>
              <a:rPr lang="en-US" dirty="0" smtClean="0"/>
              <a:t>Functions</a:t>
            </a:r>
          </a:p>
          <a:p>
            <a:pPr lvl="1"/>
            <a:r>
              <a:rPr lang="en-US" dirty="0" smtClean="0"/>
              <a:t>Supplies Power to Sensors,</a:t>
            </a:r>
          </a:p>
          <a:p>
            <a:pPr lvl="1"/>
            <a:r>
              <a:rPr lang="en-US" dirty="0"/>
              <a:t>R</a:t>
            </a:r>
            <a:r>
              <a:rPr lang="en-US" dirty="0" smtClean="0"/>
              <a:t>eads and record data</a:t>
            </a:r>
          </a:p>
          <a:p>
            <a:pPr lvl="1"/>
            <a:r>
              <a:rPr lang="en-US" dirty="0" smtClean="0"/>
              <a:t>Pass on data to telemetry unit for transmission</a:t>
            </a:r>
          </a:p>
          <a:p>
            <a:pPr lvl="1"/>
            <a:r>
              <a:rPr lang="en-US" dirty="0" smtClean="0"/>
              <a:t>Highly configurable based on requirements</a:t>
            </a:r>
          </a:p>
          <a:p>
            <a:pPr lvl="1"/>
            <a:r>
              <a:rPr lang="en-US" dirty="0" smtClean="0"/>
              <a:t>Some Models available with inbuilt GSM transmitter</a:t>
            </a:r>
          </a:p>
          <a:p>
            <a:pPr lvl="1"/>
            <a:r>
              <a:rPr lang="en-US" dirty="0" smtClean="0"/>
              <a:t>Some Data loggers are integral part of Sensor</a:t>
            </a:r>
          </a:p>
          <a:p>
            <a:pPr lvl="1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 rot="16200000">
            <a:off x="-1479973" y="4439527"/>
            <a:ext cx="3962400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dirty="0" smtClean="0"/>
              <a:t>Data Logger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681275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Logger Specifications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Sensor Interface</a:t>
            </a:r>
          </a:p>
          <a:p>
            <a:pPr lvl="1"/>
            <a:r>
              <a:rPr lang="en-GB" dirty="0" smtClean="0"/>
              <a:t>8 </a:t>
            </a:r>
            <a:r>
              <a:rPr lang="en-GB" dirty="0"/>
              <a:t>analogue channels</a:t>
            </a:r>
            <a:endParaRPr lang="en-US" dirty="0"/>
          </a:p>
          <a:p>
            <a:pPr lvl="1"/>
            <a:r>
              <a:rPr lang="en-GB" dirty="0"/>
              <a:t>8 digital input/output channels, 2 input for rain gauge impulses, 6 bidirectional</a:t>
            </a:r>
            <a:endParaRPr lang="en-US" dirty="0"/>
          </a:p>
          <a:p>
            <a:pPr lvl="1"/>
            <a:r>
              <a:rPr lang="nb-NO" dirty="0"/>
              <a:t>Minimum 1 serial port for digital input SDI-12</a:t>
            </a:r>
            <a:endParaRPr lang="en-US" dirty="0"/>
          </a:p>
          <a:p>
            <a:r>
              <a:rPr lang="en-GB" dirty="0"/>
              <a:t>I</a:t>
            </a:r>
            <a:r>
              <a:rPr lang="en-GB" dirty="0" smtClean="0"/>
              <a:t>nput/output interfaces</a:t>
            </a:r>
          </a:p>
          <a:p>
            <a:pPr lvl="1"/>
            <a:r>
              <a:rPr lang="en-GB" dirty="0"/>
              <a:t>O</a:t>
            </a:r>
            <a:r>
              <a:rPr lang="en-GB" dirty="0" smtClean="0"/>
              <a:t>ne </a:t>
            </a:r>
            <a:r>
              <a:rPr lang="en-GB" dirty="0"/>
              <a:t>for the INSAT </a:t>
            </a:r>
            <a:r>
              <a:rPr lang="en-GB" dirty="0" smtClean="0"/>
              <a:t>radio</a:t>
            </a:r>
          </a:p>
          <a:p>
            <a:pPr lvl="1"/>
            <a:r>
              <a:rPr lang="en-GB" dirty="0" smtClean="0"/>
              <a:t>One </a:t>
            </a:r>
            <a:r>
              <a:rPr lang="en-GB" dirty="0"/>
              <a:t>for the addition of GSM radio </a:t>
            </a:r>
            <a:endParaRPr lang="en-GB" dirty="0" smtClean="0"/>
          </a:p>
          <a:p>
            <a:pPr lvl="1"/>
            <a:r>
              <a:rPr lang="en-US" dirty="0" smtClean="0"/>
              <a:t>One Serial Port (RS232) for communication with Laptop or programming</a:t>
            </a:r>
          </a:p>
          <a:p>
            <a:pPr lvl="1"/>
            <a:r>
              <a:rPr lang="en-US" dirty="0" smtClean="0"/>
              <a:t>USB Stick option for Data transfer</a:t>
            </a:r>
          </a:p>
          <a:p>
            <a:pPr marL="82296" indent="0">
              <a:buNone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 rot="16200000">
            <a:off x="-1479973" y="4439527"/>
            <a:ext cx="3962400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dirty="0" smtClean="0"/>
              <a:t>Data Logger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681275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Logger Specifications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/>
            <a:r>
              <a:rPr lang="en-GB" dirty="0" smtClean="0"/>
              <a:t>Flash memory minimum 32 </a:t>
            </a:r>
            <a:r>
              <a:rPr lang="en-GB" dirty="0" err="1" smtClean="0"/>
              <a:t>mb</a:t>
            </a:r>
            <a:endParaRPr lang="en-US" dirty="0"/>
          </a:p>
          <a:p>
            <a:pPr lvl="0"/>
            <a:r>
              <a:rPr lang="en-GB" dirty="0"/>
              <a:t>N</a:t>
            </a:r>
            <a:r>
              <a:rPr lang="en-GB" dirty="0" smtClean="0"/>
              <a:t>on-volatile </a:t>
            </a:r>
            <a:r>
              <a:rPr lang="en-GB" dirty="0"/>
              <a:t>flash memory</a:t>
            </a:r>
            <a:endParaRPr lang="en-US" dirty="0"/>
          </a:p>
          <a:p>
            <a:pPr lvl="0"/>
            <a:r>
              <a:rPr lang="en-GB" dirty="0"/>
              <a:t>A/D resolution ≥16 bit</a:t>
            </a:r>
            <a:endParaRPr lang="en-US" dirty="0"/>
          </a:p>
          <a:p>
            <a:pPr lvl="0"/>
            <a:r>
              <a:rPr lang="en-GB" dirty="0"/>
              <a:t>I</a:t>
            </a:r>
            <a:r>
              <a:rPr lang="en-GB" dirty="0" smtClean="0"/>
              <a:t>ndividual </a:t>
            </a:r>
            <a:r>
              <a:rPr lang="en-GB" dirty="0"/>
              <a:t>recording intervals for each sensor/parameter</a:t>
            </a:r>
            <a:endParaRPr lang="en-US" dirty="0"/>
          </a:p>
          <a:p>
            <a:pPr lvl="0"/>
            <a:r>
              <a:rPr lang="en-GB" dirty="0"/>
              <a:t>Multi-tasking operating </a:t>
            </a:r>
            <a:r>
              <a:rPr lang="en-GB" dirty="0" smtClean="0"/>
              <a:t>system - must </a:t>
            </a:r>
            <a:r>
              <a:rPr lang="en-GB" dirty="0"/>
              <a:t>log data and transmit at same time</a:t>
            </a:r>
            <a:endParaRPr lang="en-US" dirty="0"/>
          </a:p>
          <a:p>
            <a:pPr lvl="0"/>
            <a:r>
              <a:rPr lang="en-GB" dirty="0"/>
              <a:t>Digital Display for viewing current data and setting values</a:t>
            </a:r>
            <a:endParaRPr lang="en-US" dirty="0"/>
          </a:p>
          <a:p>
            <a:pPr lvl="0"/>
            <a:r>
              <a:rPr lang="en-GB" dirty="0"/>
              <a:t>P</a:t>
            </a:r>
            <a:r>
              <a:rPr lang="en-GB" dirty="0" smtClean="0"/>
              <a:t>ower </a:t>
            </a:r>
            <a:r>
              <a:rPr lang="en-GB" dirty="0"/>
              <a:t>supply 12V DC, low current drain (quiescent ≤10.0mA)</a:t>
            </a:r>
            <a:endParaRPr lang="en-US" dirty="0"/>
          </a:p>
          <a:p>
            <a:pPr lvl="0"/>
            <a:r>
              <a:rPr lang="en-GB" dirty="0" smtClean="0"/>
              <a:t>Monitoring </a:t>
            </a:r>
            <a:r>
              <a:rPr lang="en-GB" dirty="0"/>
              <a:t>of </a:t>
            </a:r>
            <a:r>
              <a:rPr lang="en-GB" dirty="0" smtClean="0"/>
              <a:t>battery voltage </a:t>
            </a:r>
            <a:r>
              <a:rPr lang="en-GB" dirty="0"/>
              <a:t>level</a:t>
            </a:r>
            <a:endParaRPr lang="en-US" dirty="0"/>
          </a:p>
          <a:p>
            <a:r>
              <a:rPr lang="en-GB" dirty="0"/>
              <a:t>internal battery backup for clock</a:t>
            </a:r>
            <a:endParaRPr lang="en-US" dirty="0"/>
          </a:p>
          <a:p>
            <a:pPr marL="82296" indent="0">
              <a:buNone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 rot="16200000">
            <a:off x="-1479973" y="4439527"/>
            <a:ext cx="3962400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dirty="0" smtClean="0"/>
              <a:t>Data Logger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745033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Logger Specifications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Software</a:t>
            </a:r>
          </a:p>
          <a:p>
            <a:pPr lvl="1"/>
            <a:r>
              <a:rPr lang="en-GB" dirty="0"/>
              <a:t>Windows software for system configuration / communication</a:t>
            </a:r>
            <a:endParaRPr lang="en-US" dirty="0"/>
          </a:p>
          <a:p>
            <a:pPr lvl="1"/>
            <a:r>
              <a:rPr lang="en-GB" dirty="0"/>
              <a:t>English language version</a:t>
            </a:r>
            <a:endParaRPr lang="en-US" dirty="0"/>
          </a:p>
          <a:p>
            <a:pPr lvl="1"/>
            <a:r>
              <a:rPr lang="en-GB" dirty="0"/>
              <a:t>All required licenses included</a:t>
            </a:r>
            <a:endParaRPr lang="en-US" dirty="0"/>
          </a:p>
          <a:p>
            <a:pPr lvl="1"/>
            <a:r>
              <a:rPr lang="en-GB" dirty="0"/>
              <a:t>Different user levels, system of user rights / passwords, access restricted to authorized personnel</a:t>
            </a:r>
            <a:endParaRPr lang="en-US" dirty="0"/>
          </a:p>
          <a:p>
            <a:pPr marL="82296" indent="0">
              <a:buNone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 rot="16200000">
            <a:off x="-1479973" y="4439527"/>
            <a:ext cx="3962400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dirty="0" smtClean="0"/>
              <a:t>Data Logger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701611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logger - Examples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 rot="16200000">
            <a:off x="-1479973" y="4439527"/>
            <a:ext cx="3962400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dirty="0" smtClean="0"/>
              <a:t>Data Logger</a:t>
            </a:r>
            <a:endParaRPr lang="en-US" sz="4800" dirty="0"/>
          </a:p>
        </p:txBody>
      </p:sp>
      <p:pic>
        <p:nvPicPr>
          <p:cNvPr id="15362" name="Picture 2" descr="C:\Users\Anish\Desktop\Odisha\Selected\SAM_118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295400"/>
            <a:ext cx="7339385" cy="5504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295399" y="5705042"/>
            <a:ext cx="7339385" cy="95410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</a:rPr>
              <a:t>Nanjing </a:t>
            </a:r>
            <a:r>
              <a:rPr lang="en-US" sz="2800" dirty="0" err="1" smtClean="0">
                <a:solidFill>
                  <a:srgbClr val="C00000"/>
                </a:solidFill>
              </a:rPr>
              <a:t>Datalogger</a:t>
            </a:r>
            <a:r>
              <a:rPr lang="en-US" sz="2800" dirty="0" smtClean="0">
                <a:solidFill>
                  <a:srgbClr val="C00000"/>
                </a:solidFill>
              </a:rPr>
              <a:t> with Customized display for Water level and Rain; Bhubaneswar</a:t>
            </a:r>
            <a:endParaRPr lang="en-US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0049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logger - Examples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 rot="16200000">
            <a:off x="-1479973" y="4439527"/>
            <a:ext cx="3962400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dirty="0" smtClean="0"/>
              <a:t>Data Logger</a:t>
            </a:r>
            <a:endParaRPr lang="en-US" sz="4800" dirty="0"/>
          </a:p>
        </p:txBody>
      </p:sp>
      <p:pic>
        <p:nvPicPr>
          <p:cNvPr id="16386" name="Picture 2" descr="C:\Users\Anish\Desktop\Gujarat Mar2015\Fotos\Selected\SAM_1099.JPG"/>
          <p:cNvPicPr>
            <a:picLocks noChangeAspect="1" noChangeArrowheads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4998" y="1143000"/>
            <a:ext cx="6341202" cy="5442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143000" y="6381690"/>
            <a:ext cx="7848601" cy="40011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C00000"/>
                </a:solidFill>
              </a:rPr>
              <a:t>Komoline</a:t>
            </a:r>
            <a:r>
              <a:rPr lang="en-US" sz="2000" dirty="0" smtClean="0">
                <a:solidFill>
                  <a:srgbClr val="C00000"/>
                </a:solidFill>
              </a:rPr>
              <a:t> Data logger with inbuilt GSM Transmitter, Ahmedabad</a:t>
            </a:r>
            <a:endParaRPr lang="en-US" sz="2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3615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logger - Examples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 rot="16200000">
            <a:off x="-1479973" y="4439527"/>
            <a:ext cx="3962400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dirty="0" smtClean="0"/>
              <a:t>Data Logger</a:t>
            </a:r>
            <a:endParaRPr lang="en-US" sz="4800" dirty="0"/>
          </a:p>
        </p:txBody>
      </p:sp>
      <p:sp>
        <p:nvSpPr>
          <p:cNvPr id="7" name="TextBox 6"/>
          <p:cNvSpPr txBox="1"/>
          <p:nvPr/>
        </p:nvSpPr>
        <p:spPr>
          <a:xfrm>
            <a:off x="1143000" y="6096000"/>
            <a:ext cx="7848601" cy="70788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</a:rPr>
              <a:t>Data logger as part of Shaft Encoder with internal battery,  Gandhi Nagar, Gujarat</a:t>
            </a:r>
            <a:endParaRPr lang="en-US" sz="2000" dirty="0">
              <a:solidFill>
                <a:srgbClr val="C00000"/>
              </a:solidFill>
            </a:endParaRPr>
          </a:p>
        </p:txBody>
      </p:sp>
      <p:pic>
        <p:nvPicPr>
          <p:cNvPr id="1026" name="Picture 2" descr="C:\Users\Anish\Desktop\Desktop Items\Gujarat Mar2015\Fotos\SAM_1115.JPG"/>
          <p:cNvPicPr>
            <a:picLocks noChangeAspect="1" noChangeArrowheads="1"/>
          </p:cNvPicPr>
          <p:nvPr/>
        </p:nvPicPr>
        <p:blipFill rotWithShape="1"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19" t="9196" b="23925"/>
          <a:stretch/>
        </p:blipFill>
        <p:spPr bwMode="auto">
          <a:xfrm>
            <a:off x="1752600" y="1295400"/>
            <a:ext cx="6242049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881244" y="5029200"/>
            <a:ext cx="3124199" cy="30777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C00000"/>
                </a:solidFill>
              </a:rPr>
              <a:t>Installed in 2001, Still working Perfect!</a:t>
            </a:r>
            <a:endParaRPr lang="en-US" sz="1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105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Automatic Weather Station?</a:t>
            </a:r>
          </a:p>
          <a:p>
            <a:r>
              <a:rPr lang="en-US" dirty="0" smtClean="0"/>
              <a:t>What Data does it provide?</a:t>
            </a:r>
          </a:p>
          <a:p>
            <a:r>
              <a:rPr lang="en-US" dirty="0" smtClean="0"/>
              <a:t>How and where that data is useful?</a:t>
            </a:r>
          </a:p>
          <a:p>
            <a:pPr lvl="1"/>
            <a:r>
              <a:rPr lang="en-US" dirty="0" smtClean="0"/>
              <a:t>Calculation of Evaporation</a:t>
            </a:r>
          </a:p>
          <a:p>
            <a:pPr lvl="2"/>
            <a:r>
              <a:rPr lang="en-US" dirty="0" smtClean="0"/>
              <a:t>Loss from Lakes and Reservoirs</a:t>
            </a:r>
          </a:p>
          <a:p>
            <a:pPr lvl="1"/>
            <a:r>
              <a:rPr lang="en-US" dirty="0" smtClean="0"/>
              <a:t>Estimation of Evapotranspiration</a:t>
            </a:r>
          </a:p>
          <a:p>
            <a:pPr lvl="2"/>
            <a:r>
              <a:rPr lang="en-US" dirty="0" smtClean="0"/>
              <a:t>Crop water requirement estimation</a:t>
            </a:r>
          </a:p>
          <a:p>
            <a:pPr lvl="1"/>
            <a:r>
              <a:rPr lang="en-US" dirty="0" smtClean="0"/>
              <a:t>Weather forecasting</a:t>
            </a:r>
          </a:p>
          <a:p>
            <a:pPr lvl="2"/>
            <a:r>
              <a:rPr lang="en-US" dirty="0" smtClean="0"/>
              <a:t>Temperature, pressure humidity variations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590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logger - Examples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 rot="16200000">
            <a:off x="-1479973" y="4439527"/>
            <a:ext cx="3962400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dirty="0" smtClean="0"/>
              <a:t>Data Logger</a:t>
            </a:r>
            <a:endParaRPr lang="en-US" sz="4800" dirty="0"/>
          </a:p>
        </p:txBody>
      </p:sp>
      <p:sp>
        <p:nvSpPr>
          <p:cNvPr id="7" name="TextBox 6"/>
          <p:cNvSpPr txBox="1"/>
          <p:nvPr/>
        </p:nvSpPr>
        <p:spPr>
          <a:xfrm>
            <a:off x="1143000" y="5638800"/>
            <a:ext cx="7848601" cy="70788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C00000"/>
                </a:solidFill>
              </a:rPr>
              <a:t>Jinyang</a:t>
            </a:r>
            <a:r>
              <a:rPr lang="en-US" sz="2000" dirty="0" smtClean="0">
                <a:solidFill>
                  <a:srgbClr val="C00000"/>
                </a:solidFill>
              </a:rPr>
              <a:t> Data logger showing input, output and communication ports, </a:t>
            </a:r>
            <a:r>
              <a:rPr lang="en-US" sz="2000" dirty="0" err="1" smtClean="0">
                <a:solidFill>
                  <a:srgbClr val="C00000"/>
                </a:solidFill>
              </a:rPr>
              <a:t>Kapla</a:t>
            </a:r>
            <a:r>
              <a:rPr lang="en-US" sz="2000" dirty="0" smtClean="0">
                <a:solidFill>
                  <a:srgbClr val="C00000"/>
                </a:solidFill>
              </a:rPr>
              <a:t>, Himachal Pradesh</a:t>
            </a:r>
            <a:endParaRPr lang="en-US" sz="2000" dirty="0">
              <a:solidFill>
                <a:srgbClr val="C00000"/>
              </a:solidFill>
            </a:endParaRPr>
          </a:p>
        </p:txBody>
      </p:sp>
      <p:pic>
        <p:nvPicPr>
          <p:cNvPr id="18434" name="Picture 2" descr="C:\Users\Anish\Desktop\0782-0911 (Pandoh)\Selected\SAM_0796.JPG"/>
          <p:cNvPicPr>
            <a:picLocks noChangeAspect="1" noChangeArrowheads="1"/>
          </p:cNvPicPr>
          <p:nvPr/>
        </p:nvPicPr>
        <p:blipFill rotWithShape="1"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68"/>
          <a:stretch/>
        </p:blipFill>
        <p:spPr bwMode="auto">
          <a:xfrm>
            <a:off x="1071302" y="1116294"/>
            <a:ext cx="7934160" cy="4370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5367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logger - Examples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 rot="16200000">
            <a:off x="-1479973" y="4439527"/>
            <a:ext cx="3962400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dirty="0" smtClean="0"/>
              <a:t>Data Logger</a:t>
            </a:r>
            <a:endParaRPr lang="en-US" sz="4800" dirty="0"/>
          </a:p>
        </p:txBody>
      </p:sp>
      <p:sp>
        <p:nvSpPr>
          <p:cNvPr id="7" name="TextBox 6"/>
          <p:cNvSpPr txBox="1"/>
          <p:nvPr/>
        </p:nvSpPr>
        <p:spPr>
          <a:xfrm>
            <a:off x="1260928" y="3886515"/>
            <a:ext cx="3124199" cy="70788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C00000"/>
                </a:solidFill>
              </a:rPr>
              <a:t>Sutron</a:t>
            </a:r>
            <a:r>
              <a:rPr lang="en-US" sz="2000" dirty="0" smtClean="0">
                <a:solidFill>
                  <a:srgbClr val="C00000"/>
                </a:solidFill>
              </a:rPr>
              <a:t> Data Logger with in built Satellite Transmitter</a:t>
            </a:r>
            <a:endParaRPr lang="en-US" sz="2000" dirty="0">
              <a:solidFill>
                <a:srgbClr val="C00000"/>
              </a:solidFill>
            </a:endParaRPr>
          </a:p>
        </p:txBody>
      </p:sp>
      <p:pic>
        <p:nvPicPr>
          <p:cNvPr id="6" name="Picture 5"/>
          <p:cNvPicPr/>
          <p:nvPr/>
        </p:nvPicPr>
        <p:blipFill rotWithShape="1">
          <a:blip/>
          <a:srcRect l="8095" t="43386" r="55397" b="21270"/>
          <a:stretch/>
        </p:blipFill>
        <p:spPr>
          <a:xfrm>
            <a:off x="1153886" y="1447800"/>
            <a:ext cx="3338285" cy="2423886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 rotWithShape="1">
          <a:blip/>
          <a:srcRect l="58095" t="36614" r="8571" b="21270"/>
          <a:stretch/>
        </p:blipFill>
        <p:spPr>
          <a:xfrm>
            <a:off x="5297714" y="1429653"/>
            <a:ext cx="3048001" cy="288834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410200" y="4240458"/>
            <a:ext cx="3124199" cy="1015663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C00000"/>
                </a:solidFill>
              </a:rPr>
              <a:t>Sutron</a:t>
            </a:r>
            <a:r>
              <a:rPr lang="en-US" sz="2000" dirty="0" smtClean="0">
                <a:solidFill>
                  <a:srgbClr val="C00000"/>
                </a:solidFill>
              </a:rPr>
              <a:t> Data Logger with inbuilt Satellite Transmitter, Display and Keypad</a:t>
            </a:r>
            <a:endParaRPr lang="en-US" sz="2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8562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Integration of AWS with other Sensors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Data Logger is the major deciding factor for feasibility of integration</a:t>
            </a:r>
          </a:p>
          <a:p>
            <a:r>
              <a:rPr lang="en-US" dirty="0" smtClean="0"/>
              <a:t>With Specifications of Data Logger mentioned above, it is possible to integrate any type of station and large number of sensors</a:t>
            </a:r>
          </a:p>
          <a:p>
            <a:r>
              <a:rPr lang="en-US" dirty="0" smtClean="0"/>
              <a:t>Future Integration needs should be considered for deciding Data logger Specifications</a:t>
            </a:r>
          </a:p>
          <a:p>
            <a:pPr lvl="1"/>
            <a:r>
              <a:rPr lang="en-US" dirty="0" smtClean="0"/>
              <a:t>If no need for integration – Low end Data logger</a:t>
            </a:r>
          </a:p>
          <a:p>
            <a:pPr lvl="1"/>
            <a:r>
              <a:rPr lang="en-US" dirty="0" smtClean="0"/>
              <a:t>If chance of adding more sensors in future – High end Data logger (Expansive option)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 rot="16200000">
            <a:off x="-1479973" y="4439527"/>
            <a:ext cx="3962400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dirty="0" smtClean="0"/>
              <a:t>Integration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322039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Integration Examples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 rot="16200000">
            <a:off x="-1479973" y="4439527"/>
            <a:ext cx="3962400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dirty="0" smtClean="0"/>
              <a:t>Integration</a:t>
            </a:r>
            <a:endParaRPr lang="en-US" sz="4800" dirty="0"/>
          </a:p>
        </p:txBody>
      </p:sp>
      <p:pic>
        <p:nvPicPr>
          <p:cNvPr id="19458" name="Picture 2" descr="C:\Users\Anish\Desktop\BBMB Fotos\nangal  pond.jpg"/>
          <p:cNvPicPr>
            <a:picLocks noGrp="1" noChangeAspect="1" noChangeArrowheads="1"/>
          </p:cNvPicPr>
          <p:nvPr>
            <p:ph idx="1"/>
          </p:nvPr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219200"/>
            <a:ext cx="41148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5562600" y="1295400"/>
            <a:ext cx="3364992" cy="2971800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dirty="0" smtClean="0"/>
              <a:t>AWS Installed at </a:t>
            </a:r>
            <a:r>
              <a:rPr lang="en-US" dirty="0" err="1" smtClean="0"/>
              <a:t>Nangal</a:t>
            </a:r>
            <a:r>
              <a:rPr lang="en-US" dirty="0" smtClean="0"/>
              <a:t> Dam (Punjab) along with</a:t>
            </a:r>
          </a:p>
          <a:p>
            <a:pPr lvl="1"/>
            <a:r>
              <a:rPr lang="en-US" dirty="0" smtClean="0"/>
              <a:t>Reservoir Water Level</a:t>
            </a:r>
          </a:p>
          <a:p>
            <a:pPr lvl="1"/>
            <a:r>
              <a:rPr lang="en-US" dirty="0" smtClean="0"/>
              <a:t>Outflow Canal Water Level</a:t>
            </a:r>
          </a:p>
          <a:p>
            <a:pPr lvl="1"/>
            <a:r>
              <a:rPr lang="en-US" dirty="0" smtClean="0"/>
              <a:t>Connectivity via wires for Dam level and Canal A</a:t>
            </a:r>
          </a:p>
          <a:p>
            <a:pPr lvl="1"/>
            <a:r>
              <a:rPr lang="en-US" dirty="0" smtClean="0"/>
              <a:t>Wireless connectivity with Canal B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9265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Integration Examples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 rot="16200000">
            <a:off x="-1479973" y="4439527"/>
            <a:ext cx="3962400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dirty="0" smtClean="0"/>
              <a:t>Integration</a:t>
            </a:r>
            <a:endParaRPr lang="en-US" sz="48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143000" y="5250304"/>
            <a:ext cx="7791519" cy="1607696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dirty="0" smtClean="0"/>
              <a:t>Integration at </a:t>
            </a:r>
            <a:r>
              <a:rPr lang="en-US" dirty="0" err="1" smtClean="0"/>
              <a:t>Bhuntar</a:t>
            </a:r>
            <a:r>
              <a:rPr lang="en-US" dirty="0" smtClean="0"/>
              <a:t> on Beas River with</a:t>
            </a:r>
          </a:p>
          <a:p>
            <a:pPr lvl="1"/>
            <a:r>
              <a:rPr lang="en-US" dirty="0" smtClean="0"/>
              <a:t>River Gauge site using bubbler</a:t>
            </a:r>
          </a:p>
          <a:p>
            <a:pPr lvl="1"/>
            <a:r>
              <a:rPr lang="en-US" dirty="0" smtClean="0"/>
              <a:t>River Discharge site using ADCP</a:t>
            </a:r>
          </a:p>
          <a:p>
            <a:endParaRPr lang="en-US" dirty="0"/>
          </a:p>
        </p:txBody>
      </p:sp>
      <p:pic>
        <p:nvPicPr>
          <p:cNvPr id="8" name="Picture 2" descr="C:\Users\Anish\Desktop\0782-0911 (Pandoh)\Selected\SAM_0813.JPG"/>
          <p:cNvPicPr>
            <a:picLocks noChangeAspect="1" noChangeArrowheads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219200"/>
            <a:ext cx="5417127" cy="4031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6426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Integration Examples</a:t>
            </a:r>
          </a:p>
        </p:txBody>
      </p:sp>
      <p:pic>
        <p:nvPicPr>
          <p:cNvPr id="20483" name="Picture 3" descr="C:\Users\Anish\Desktop\Gujarat Mar2015\Fotos\Selected\SAM_1152.JPG"/>
          <p:cNvPicPr>
            <a:picLocks noChangeAspect="1" noChangeArrowheads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447799"/>
            <a:ext cx="7467600" cy="5338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1143000" y="5250304"/>
            <a:ext cx="7791519" cy="1607696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dirty="0" smtClean="0">
                <a:solidFill>
                  <a:srgbClr val="FFFF00"/>
                </a:solidFill>
              </a:rPr>
              <a:t>Integration at </a:t>
            </a:r>
            <a:r>
              <a:rPr lang="en-US" dirty="0" err="1" smtClean="0">
                <a:solidFill>
                  <a:srgbClr val="FFFF00"/>
                </a:solidFill>
              </a:rPr>
              <a:t>Anand</a:t>
            </a:r>
            <a:r>
              <a:rPr lang="en-US" dirty="0" smtClean="0">
                <a:solidFill>
                  <a:srgbClr val="FFFF00"/>
                </a:solidFill>
              </a:rPr>
              <a:t>, Gujarat with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Soil Moisture Probe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Leaf Wetness Sensor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Groundwater Level Sensor</a:t>
            </a:r>
          </a:p>
          <a:p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20484" name="Picture 4" descr="C:\Users\Anish\Desktop\Gujarat Mar2015\Fotos\Selected\SAM_1150.JPG"/>
          <p:cNvPicPr>
            <a:picLocks noChangeAspect="1" noChangeArrowheads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0984" y="3419596"/>
            <a:ext cx="1868216" cy="3338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 rot="16200000">
            <a:off x="-1479973" y="4439527"/>
            <a:ext cx="3962400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dirty="0" smtClean="0"/>
              <a:t>Integration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766393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The telemetry Device transmits data to central </a:t>
            </a:r>
            <a:r>
              <a:rPr lang="en-US" dirty="0"/>
              <a:t>server </a:t>
            </a:r>
            <a:r>
              <a:rPr lang="en-US" dirty="0" smtClean="0"/>
              <a:t>location</a:t>
            </a:r>
          </a:p>
          <a:p>
            <a:r>
              <a:rPr lang="en-US" dirty="0" smtClean="0"/>
              <a:t>Can provide One-Way or Two Way </a:t>
            </a:r>
            <a:r>
              <a:rPr lang="en-US" dirty="0"/>
              <a:t>Communication </a:t>
            </a:r>
            <a:endParaRPr lang="en-US" dirty="0" smtClean="0"/>
          </a:p>
          <a:p>
            <a:pPr lvl="1"/>
            <a:r>
              <a:rPr lang="en-US" dirty="0" smtClean="0"/>
              <a:t>One Way – Push method</a:t>
            </a:r>
          </a:p>
          <a:p>
            <a:pPr lvl="1"/>
            <a:r>
              <a:rPr lang="en-US" dirty="0" smtClean="0"/>
              <a:t>Two Way – Push and Pull Method</a:t>
            </a:r>
          </a:p>
          <a:p>
            <a:r>
              <a:rPr lang="en-US" dirty="0" smtClean="0"/>
              <a:t>The communication medium can be:</a:t>
            </a:r>
          </a:p>
          <a:p>
            <a:pPr lvl="1"/>
            <a:r>
              <a:rPr lang="en-US" dirty="0" smtClean="0"/>
              <a:t>GSM Towers </a:t>
            </a:r>
          </a:p>
          <a:p>
            <a:pPr lvl="1"/>
            <a:r>
              <a:rPr lang="en-US" dirty="0" smtClean="0"/>
              <a:t>Satellites </a:t>
            </a:r>
          </a:p>
          <a:p>
            <a:pPr lvl="2"/>
            <a:r>
              <a:rPr lang="en-US" dirty="0" smtClean="0"/>
              <a:t>INSAT Radio Transmitter</a:t>
            </a:r>
          </a:p>
          <a:p>
            <a:pPr lvl="2"/>
            <a:r>
              <a:rPr lang="en-US" dirty="0" smtClean="0"/>
              <a:t>VSAT</a:t>
            </a:r>
          </a:p>
          <a:p>
            <a:pPr marL="82296" indent="0">
              <a:buNone/>
            </a:pP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 rot="16200000">
            <a:off x="-2215543" y="3612856"/>
            <a:ext cx="5433536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5400" dirty="0" smtClean="0"/>
              <a:t>Telemetry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4184778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GSM Based Telemetry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Telemetry device has SIM card</a:t>
            </a:r>
          </a:p>
          <a:p>
            <a:pPr lvl="1"/>
            <a:r>
              <a:rPr lang="en-US" dirty="0" smtClean="0"/>
              <a:t>Can transmit via SMS or GPRS internet</a:t>
            </a:r>
          </a:p>
          <a:p>
            <a:r>
              <a:rPr lang="en-US" dirty="0" smtClean="0"/>
              <a:t>Telemetry Device can be: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 rot="16200000">
            <a:off x="-2215543" y="3612856"/>
            <a:ext cx="5433536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5400" dirty="0" smtClean="0"/>
              <a:t>Telemetry</a:t>
            </a:r>
            <a:endParaRPr lang="en-US" sz="5400" dirty="0"/>
          </a:p>
        </p:txBody>
      </p:sp>
      <p:sp>
        <p:nvSpPr>
          <p:cNvPr id="6" name="TextBox 5"/>
          <p:cNvSpPr txBox="1"/>
          <p:nvPr/>
        </p:nvSpPr>
        <p:spPr>
          <a:xfrm>
            <a:off x="1143000" y="6229290"/>
            <a:ext cx="3677663" cy="40011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</a:rPr>
              <a:t>Integral part of Data logger</a:t>
            </a:r>
            <a:endParaRPr lang="en-US" sz="2000" dirty="0">
              <a:solidFill>
                <a:srgbClr val="C00000"/>
              </a:solidFill>
            </a:endParaRPr>
          </a:p>
        </p:txBody>
      </p:sp>
      <p:pic>
        <p:nvPicPr>
          <p:cNvPr id="1026" name="Picture 2" descr="C:\Users\Anish\Desktop\Gujarat Mar2015\Fotos\Selected\SAM_1110.JPG"/>
          <p:cNvPicPr>
            <a:picLocks noChangeAspect="1" noChangeArrowheads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080059"/>
            <a:ext cx="3646289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Anish\Desktop\Odisha\Selected\SAM_1168.JPG"/>
          <p:cNvPicPr>
            <a:picLocks noChangeAspect="1" noChangeArrowheads="1"/>
          </p:cNvPicPr>
          <p:nvPr/>
        </p:nvPicPr>
        <p:blipFill rotWithShape="1"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1" r="26300"/>
          <a:stretch/>
        </p:blipFill>
        <p:spPr bwMode="auto">
          <a:xfrm>
            <a:off x="4953000" y="3048000"/>
            <a:ext cx="4057520" cy="3152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973063" y="6248400"/>
            <a:ext cx="4037457" cy="40011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</a:rPr>
              <a:t>Separate Device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569530" y="3657599"/>
            <a:ext cx="1200240" cy="111570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355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Satellite Based Telemetry</a:t>
            </a:r>
            <a:endParaRPr lang="en-US" dirty="0"/>
          </a:p>
        </p:txBody>
      </p:sp>
      <p:pic>
        <p:nvPicPr>
          <p:cNvPr id="5" name="Picture 2" descr="G:\UploadImages\4005.jpg"/>
          <p:cNvPicPr>
            <a:picLocks noChangeAspect="1" noChangeArrowheads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95400" y="1383153"/>
            <a:ext cx="3569252" cy="425564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43000" y="5726668"/>
            <a:ext cx="3733799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VSAT based two way communication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 rot="16200000">
            <a:off x="-2215543" y="3612856"/>
            <a:ext cx="5433536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5400" dirty="0" smtClean="0"/>
              <a:t>Telemetry</a:t>
            </a:r>
            <a:endParaRPr lang="en-US" sz="5400" dirty="0"/>
          </a:p>
        </p:txBody>
      </p:sp>
      <p:pic>
        <p:nvPicPr>
          <p:cNvPr id="8" name="Content Placeholder 3"/>
          <p:cNvPicPr>
            <a:picLocks noGrp="1" noChangeAspect="1"/>
          </p:cNvPicPr>
          <p:nvPr>
            <p:ph idx="1"/>
          </p:nvPr>
        </p:nvPicPr>
        <p:blipFill rotWithShape="1"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280" b="17858"/>
          <a:stretch/>
        </p:blipFill>
        <p:spPr>
          <a:xfrm>
            <a:off x="5105400" y="1357753"/>
            <a:ext cx="3594100" cy="4281047"/>
          </a:xfrm>
        </p:spPr>
      </p:pic>
      <p:sp>
        <p:nvSpPr>
          <p:cNvPr id="9" name="TextBox 8"/>
          <p:cNvSpPr txBox="1"/>
          <p:nvPr/>
        </p:nvSpPr>
        <p:spPr>
          <a:xfrm>
            <a:off x="5003799" y="5726668"/>
            <a:ext cx="3733799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INSAT based one way communication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66800" y="6305490"/>
            <a:ext cx="7670798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Finer Details of Telemetry are covered in Telemetry Module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11" name="Picture 3" descr="C:\Users\Anish\Desktop\BBMB Fotos\nangal chowk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10" r="18816" b="55733"/>
          <a:stretch/>
        </p:blipFill>
        <p:spPr bwMode="auto">
          <a:xfrm>
            <a:off x="7245926" y="3704882"/>
            <a:ext cx="1440874" cy="1933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9482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Masts should be Sturdy, rust proof</a:t>
            </a:r>
          </a:p>
          <a:p>
            <a:r>
              <a:rPr lang="en-US" dirty="0" smtClean="0"/>
              <a:t>Installed on good concrete foundation</a:t>
            </a:r>
          </a:p>
          <a:p>
            <a:r>
              <a:rPr lang="en-US" dirty="0" smtClean="0"/>
              <a:t>Should not vibrate with wind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 rot="16200000">
            <a:off x="-2215543" y="3612856"/>
            <a:ext cx="5433536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5400" dirty="0" smtClean="0"/>
              <a:t>Installation</a:t>
            </a:r>
            <a:endParaRPr lang="en-US" sz="5400" dirty="0"/>
          </a:p>
        </p:txBody>
      </p:sp>
      <p:pic>
        <p:nvPicPr>
          <p:cNvPr id="2050" name="Picture 2" descr="C:\Users\Anish\Desktop\Selected fotos\Masts\SAM_0651.JPG"/>
          <p:cNvPicPr>
            <a:picLocks noChangeAspect="1" noChangeArrowheads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8483" y="3369752"/>
            <a:ext cx="1070717" cy="3488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nish\Desktop\Selected fotos\Masts\SAM_1152.JPG"/>
          <p:cNvPicPr>
            <a:picLocks noChangeAspect="1" noChangeArrowheads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343311"/>
            <a:ext cx="2129683" cy="3514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nish\Desktop\Selected fotos\Masts\SAM_1153.JPG"/>
          <p:cNvPicPr>
            <a:picLocks noChangeAspect="1" noChangeArrowheads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369752"/>
            <a:ext cx="1914449" cy="3488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Anish\Desktop\Selected fotos\Masts\SAM_1240.JPG"/>
          <p:cNvPicPr>
            <a:picLocks noChangeAspect="1" noChangeArrowheads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229600" y="1617152"/>
            <a:ext cx="875181" cy="5240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4652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Module Contents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Network Design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Site </a:t>
            </a:r>
            <a:r>
              <a:rPr lang="en-US" dirty="0">
                <a:solidFill>
                  <a:srgbClr val="00B050"/>
                </a:solidFill>
              </a:rPr>
              <a:t>Selection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Selection of Instruments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Data logger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Integration </a:t>
            </a:r>
            <a:r>
              <a:rPr lang="en-US" dirty="0">
                <a:solidFill>
                  <a:srgbClr val="00B050"/>
                </a:solidFill>
              </a:rPr>
              <a:t>of Other Sensors in AWS</a:t>
            </a:r>
          </a:p>
          <a:p>
            <a:r>
              <a:rPr lang="en-US" dirty="0">
                <a:solidFill>
                  <a:srgbClr val="00B050"/>
                </a:solidFill>
              </a:rPr>
              <a:t>T</a:t>
            </a:r>
            <a:r>
              <a:rPr lang="en-US" dirty="0" smtClean="0">
                <a:solidFill>
                  <a:srgbClr val="00B050"/>
                </a:solidFill>
              </a:rPr>
              <a:t>elemetry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Installation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Sensor </a:t>
            </a:r>
            <a:r>
              <a:rPr lang="en-US" dirty="0">
                <a:solidFill>
                  <a:srgbClr val="00B050"/>
                </a:solidFill>
              </a:rPr>
              <a:t>Specification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Costs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Operation and Maintenance</a:t>
            </a:r>
          </a:p>
          <a:p>
            <a:endParaRPr lang="en-US" dirty="0" smtClean="0">
              <a:solidFill>
                <a:srgbClr val="C00000"/>
              </a:solidFill>
            </a:endParaRP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95581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Solar Panels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 rot="16200000">
            <a:off x="-2215543" y="3612856"/>
            <a:ext cx="5433536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5400" dirty="0" smtClean="0"/>
              <a:t>Installation</a:t>
            </a:r>
            <a:endParaRPr lang="en-US" sz="5400" dirty="0"/>
          </a:p>
        </p:txBody>
      </p:sp>
      <p:pic>
        <p:nvPicPr>
          <p:cNvPr id="5" name="Picture 3" descr="C:\Users\Anish\Desktop\BBMB Fotos\RD 120.jpg"/>
          <p:cNvPicPr>
            <a:picLocks noChangeAspect="1" noChangeArrowheads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199" y="1219199"/>
            <a:ext cx="4179067" cy="5572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876800" y="4074521"/>
            <a:ext cx="4038600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What is wrong here?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76800" y="4953000"/>
            <a:ext cx="4038600" cy="1077218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Solar Panel in Shadow of Trees</a:t>
            </a:r>
            <a:endParaRPr lang="en-US" sz="3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9876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Solar Panels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 rot="16200000">
            <a:off x="-2215543" y="3612856"/>
            <a:ext cx="5433536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5400" dirty="0" smtClean="0"/>
              <a:t>Installation</a:t>
            </a:r>
            <a:endParaRPr lang="en-US" sz="5400" dirty="0"/>
          </a:p>
        </p:txBody>
      </p:sp>
      <p:pic>
        <p:nvPicPr>
          <p:cNvPr id="5" name="Picture 4" descr="C:\Users\Anish\Desktop\BBMB Fotos\chitkul2.jpg"/>
          <p:cNvPicPr>
            <a:picLocks noChangeAspect="1" noChangeArrowheads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219200"/>
            <a:ext cx="4419600" cy="552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143000" y="5470827"/>
            <a:ext cx="4229100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C00000"/>
                </a:solidFill>
              </a:rPr>
              <a:t>Chitkul</a:t>
            </a:r>
            <a:r>
              <a:rPr lang="en-US" sz="2800" dirty="0" smtClean="0">
                <a:solidFill>
                  <a:srgbClr val="C00000"/>
                </a:solidFill>
              </a:rPr>
              <a:t>, Himachal Pradesh</a:t>
            </a:r>
            <a:endParaRPr lang="en-US" sz="2800" dirty="0">
              <a:solidFill>
                <a:srgbClr val="C00000"/>
              </a:solidFill>
            </a:endParaRPr>
          </a:p>
        </p:txBody>
      </p:sp>
      <p:pic>
        <p:nvPicPr>
          <p:cNvPr id="3075" name="Picture 3" descr="C:\Users\Anish\Desktop\Gujarat Mar2015\Fotos\Selected\SAM_1155.JPG"/>
          <p:cNvPicPr>
            <a:picLocks noChangeAspect="1" noChangeArrowheads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9467" y="1295400"/>
            <a:ext cx="3564533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142533" y="5994047"/>
            <a:ext cx="2438400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C00000"/>
                </a:solidFill>
              </a:rPr>
              <a:t>Anand</a:t>
            </a:r>
            <a:r>
              <a:rPr lang="en-US" sz="2800" dirty="0" smtClean="0">
                <a:solidFill>
                  <a:srgbClr val="C00000"/>
                </a:solidFill>
              </a:rPr>
              <a:t>, Gujarat</a:t>
            </a:r>
            <a:endParaRPr lang="en-US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6530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nish\Desktop\Desktop Items\fotos up maha assam\New folder\SAM_1159.JPG"/>
          <p:cNvPicPr>
            <a:picLocks noChangeAspect="1" noChangeArrowheads="1"/>
          </p:cNvPicPr>
          <p:nvPr/>
        </p:nvPicPr>
        <p:blipFill rotWithShape="1"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19" t="9911" r="30752" b="1"/>
          <a:stretch/>
        </p:blipFill>
        <p:spPr bwMode="auto">
          <a:xfrm>
            <a:off x="1177635" y="1371600"/>
            <a:ext cx="3987377" cy="4905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Solar Panel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 rot="16200000">
            <a:off x="-2215543" y="3612856"/>
            <a:ext cx="5433536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5400" dirty="0" smtClean="0"/>
              <a:t>Installation</a:t>
            </a:r>
            <a:endParaRPr lang="en-US" sz="5400" dirty="0"/>
          </a:p>
        </p:txBody>
      </p:sp>
      <p:pic>
        <p:nvPicPr>
          <p:cNvPr id="4099" name="Picture 3" descr="C:\Users\Anish\Desktop\BBMB Fotos\LOHAND 2.jpg"/>
          <p:cNvPicPr>
            <a:picLocks noChangeAspect="1" noChangeArrowheads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371600"/>
            <a:ext cx="36576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177636" y="6276952"/>
            <a:ext cx="7737764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</a:rPr>
              <a:t>What is major difference in solar Panel Installation?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81175" y="3609945"/>
            <a:ext cx="2209800" cy="70788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</a:rPr>
              <a:t>Almost Horizontal in Gujarat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48400" y="2895600"/>
            <a:ext cx="2209800" cy="70788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</a:rPr>
              <a:t>Almost Vertical in Himachal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70118" y="4613130"/>
            <a:ext cx="4038600" cy="107721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What should be Right Direction?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2267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Solar Panel - Direction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Northern Hemisphere, Solar Panel always faces South</a:t>
            </a:r>
          </a:p>
          <a:p>
            <a:r>
              <a:rPr lang="en-US" dirty="0" smtClean="0"/>
              <a:t>This maximizes sunlight, specially during winter</a:t>
            </a:r>
          </a:p>
          <a:p>
            <a:r>
              <a:rPr lang="en-US" dirty="0" smtClean="0"/>
              <a:t>The tilt angle w.r.t. ground should be equal to Latitude of Location</a:t>
            </a:r>
          </a:p>
          <a:p>
            <a:pPr lvl="1"/>
            <a:r>
              <a:rPr lang="en-US" dirty="0" smtClean="0"/>
              <a:t>Horizontal (0 degree tilt) at Equator</a:t>
            </a:r>
          </a:p>
          <a:p>
            <a:pPr lvl="1"/>
            <a:r>
              <a:rPr lang="en-US" dirty="0" smtClean="0"/>
              <a:t>30-35 degree for northern states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 rot="16200000">
            <a:off x="-2215543" y="3612856"/>
            <a:ext cx="5433536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5400" dirty="0" smtClean="0"/>
              <a:t>Installation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610717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Connections and Wires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 rot="16200000">
            <a:off x="-2215543" y="3612856"/>
            <a:ext cx="5433536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5400" dirty="0" smtClean="0"/>
              <a:t>Installation</a:t>
            </a:r>
            <a:endParaRPr lang="en-US" sz="5400" dirty="0"/>
          </a:p>
        </p:txBody>
      </p:sp>
      <p:pic>
        <p:nvPicPr>
          <p:cNvPr id="7170" name="Picture 2" descr="C:\Users\Anish\Desktop\Gujarat Mar2015\Fotos\Selected\SAM_1164.JPG"/>
          <p:cNvPicPr>
            <a:picLocks noChangeAspect="1" noChangeArrowheads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524000"/>
            <a:ext cx="7696200" cy="4013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143000" y="5650796"/>
            <a:ext cx="7696200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Label the Connection wires if feasible</a:t>
            </a:r>
            <a:endParaRPr lang="en-US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1041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Specifications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Ambient Site Condition</a:t>
            </a:r>
          </a:p>
          <a:p>
            <a:pPr lvl="1"/>
            <a:r>
              <a:rPr lang="en-US" dirty="0" smtClean="0"/>
              <a:t>Humidity Range – 5 to 100%</a:t>
            </a:r>
          </a:p>
          <a:p>
            <a:pPr lvl="1"/>
            <a:r>
              <a:rPr lang="en-US" dirty="0" smtClean="0"/>
              <a:t>Temperature Range – </a:t>
            </a:r>
          </a:p>
          <a:p>
            <a:pPr lvl="2"/>
            <a:r>
              <a:rPr lang="en-US" dirty="0" smtClean="0"/>
              <a:t> -20 to +60 Degree for plain areas</a:t>
            </a:r>
          </a:p>
          <a:p>
            <a:pPr lvl="2"/>
            <a:r>
              <a:rPr lang="en-US" dirty="0" smtClean="0"/>
              <a:t>-40 to +40 Degree for Himalayan Regions</a:t>
            </a:r>
          </a:p>
          <a:p>
            <a:pPr lvl="1"/>
            <a:r>
              <a:rPr lang="en-US" dirty="0" smtClean="0"/>
              <a:t>Altitude – </a:t>
            </a:r>
          </a:p>
          <a:p>
            <a:pPr lvl="2"/>
            <a:r>
              <a:rPr lang="en-US" dirty="0" smtClean="0"/>
              <a:t>300 to 3000 meter for Himalayan Regions</a:t>
            </a:r>
          </a:p>
          <a:p>
            <a:pPr lvl="2"/>
            <a:r>
              <a:rPr lang="en-US" dirty="0" smtClean="0"/>
              <a:t>0 to 1000 meter for other regions</a:t>
            </a:r>
          </a:p>
          <a:p>
            <a:r>
              <a:rPr lang="en-US" dirty="0" smtClean="0"/>
              <a:t>Enclosures – Outdoor Antirust and dust-free </a:t>
            </a:r>
          </a:p>
          <a:p>
            <a:r>
              <a:rPr lang="en-US" dirty="0" smtClean="0"/>
              <a:t>Protection - NEMA 4 or IP65</a:t>
            </a:r>
          </a:p>
          <a:p>
            <a:pPr lvl="1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 rot="16200000">
            <a:off x="-1479973" y="4439527"/>
            <a:ext cx="3962400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dirty="0" smtClean="0"/>
              <a:t>Specifications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4197877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Enclosures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39" t="17882" r="17619" b="13368"/>
          <a:stretch/>
        </p:blipFill>
        <p:spPr bwMode="auto">
          <a:xfrm>
            <a:off x="1066800" y="2133600"/>
            <a:ext cx="8077200" cy="4615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 rot="16200000">
            <a:off x="-1479973" y="4439527"/>
            <a:ext cx="3962400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dirty="0" smtClean="0"/>
              <a:t>Specifications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350385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Specifications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Radiation shield of double wall</a:t>
            </a:r>
          </a:p>
          <a:p>
            <a:r>
              <a:rPr lang="en-US" dirty="0" smtClean="0"/>
              <a:t>All connections and wires should be concealed</a:t>
            </a:r>
          </a:p>
          <a:p>
            <a:r>
              <a:rPr lang="en-US" dirty="0" smtClean="0"/>
              <a:t>Lightning protection – All equipment to be surge protected</a:t>
            </a:r>
          </a:p>
          <a:p>
            <a:r>
              <a:rPr lang="en-US" dirty="0" smtClean="0"/>
              <a:t>Fencing – Chain link fence with barbed wire</a:t>
            </a:r>
          </a:p>
          <a:p>
            <a:r>
              <a:rPr lang="en-US" dirty="0" smtClean="0"/>
              <a:t>All Accessories, tools, fixtures required for installation and operation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 rot="16200000">
            <a:off x="-1479973" y="4439527"/>
            <a:ext cx="3962400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dirty="0" smtClean="0"/>
              <a:t>Specifications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4086100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Specifications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User Manuals – Complete manuals in English</a:t>
            </a:r>
          </a:p>
          <a:p>
            <a:r>
              <a:rPr lang="en-US" dirty="0" smtClean="0"/>
              <a:t>Operation and Maintenance manuals </a:t>
            </a:r>
          </a:p>
          <a:p>
            <a:pPr lvl="1"/>
            <a:r>
              <a:rPr lang="en-US" dirty="0" smtClean="0"/>
              <a:t>Complete Manuals including Wiring Diagrams</a:t>
            </a:r>
          </a:p>
          <a:p>
            <a:pPr lvl="1"/>
            <a:r>
              <a:rPr lang="en-US" dirty="0" smtClean="0"/>
              <a:t>System Block Diagrams</a:t>
            </a:r>
          </a:p>
          <a:p>
            <a:r>
              <a:rPr lang="en-US" dirty="0" smtClean="0"/>
              <a:t>Power Consumption</a:t>
            </a:r>
          </a:p>
          <a:p>
            <a:pPr lvl="1"/>
            <a:r>
              <a:rPr lang="en-US" dirty="0" smtClean="0"/>
              <a:t>Low Power consumption with standby option</a:t>
            </a:r>
          </a:p>
          <a:p>
            <a:r>
              <a:rPr lang="en-US" dirty="0" smtClean="0"/>
              <a:t>GPS for time synchronization</a:t>
            </a:r>
          </a:p>
          <a:p>
            <a:r>
              <a:rPr lang="en-US" dirty="0" smtClean="0"/>
              <a:t>Power Supply – Enough to last for 6 days of operation without charging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 rot="16200000">
            <a:off x="-1479973" y="4439527"/>
            <a:ext cx="3962400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dirty="0" smtClean="0"/>
              <a:t>Specifications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152473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Automatic Rain gauge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Sensor </a:t>
            </a:r>
            <a:r>
              <a:rPr lang="en-US" sz="2400" dirty="0" smtClean="0"/>
              <a:t>Type 	Tipping </a:t>
            </a:r>
            <a:r>
              <a:rPr lang="en-US" sz="2400" dirty="0"/>
              <a:t>Bucket </a:t>
            </a:r>
            <a:r>
              <a:rPr lang="en-US" sz="2400" dirty="0" smtClean="0"/>
              <a:t>with reed switch</a:t>
            </a:r>
            <a:r>
              <a:rPr lang="en-US" sz="2400" dirty="0"/>
              <a:t>	</a:t>
            </a:r>
          </a:p>
          <a:p>
            <a:r>
              <a:rPr lang="en-US" sz="2400" dirty="0" smtClean="0"/>
              <a:t>Range 	 	</a:t>
            </a:r>
            <a:r>
              <a:rPr lang="en-US" sz="2400" dirty="0" smtClean="0">
                <a:solidFill>
                  <a:srgbClr val="C00000"/>
                </a:solidFill>
              </a:rPr>
              <a:t>0-500 mm/h</a:t>
            </a:r>
            <a:endParaRPr lang="en-US" sz="2400" dirty="0">
              <a:solidFill>
                <a:srgbClr val="C00000"/>
              </a:solidFill>
            </a:endParaRPr>
          </a:p>
          <a:p>
            <a:r>
              <a:rPr lang="en-US" sz="2400" dirty="0" smtClean="0"/>
              <a:t>Bucket Capacity 	</a:t>
            </a:r>
            <a:r>
              <a:rPr lang="en-US" sz="2000" dirty="0" smtClean="0">
                <a:solidFill>
                  <a:srgbClr val="C00000"/>
                </a:solidFill>
              </a:rPr>
              <a:t>0.2, 0.5 or 1.0 mm</a:t>
            </a:r>
          </a:p>
          <a:p>
            <a:pPr lvl="1"/>
            <a:r>
              <a:rPr lang="en-US" sz="1600" dirty="0" smtClean="0"/>
              <a:t>The size depends on Peak Rainfall </a:t>
            </a:r>
            <a:r>
              <a:rPr lang="en-US" sz="1600" dirty="0"/>
              <a:t>I</a:t>
            </a:r>
            <a:r>
              <a:rPr lang="en-US" sz="1600" dirty="0" smtClean="0"/>
              <a:t>ntensity</a:t>
            </a:r>
          </a:p>
          <a:p>
            <a:pPr marL="82296" indent="0">
              <a:buNone/>
            </a:pPr>
            <a:endParaRPr lang="en-US" sz="2400" dirty="0"/>
          </a:p>
          <a:p>
            <a:pPr marL="82296" indent="0">
              <a:buNone/>
            </a:pPr>
            <a:endParaRPr lang="en-US" sz="2400" dirty="0"/>
          </a:p>
          <a:p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 rot="16200000">
            <a:off x="-1479973" y="4439527"/>
            <a:ext cx="3962400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dirty="0" smtClean="0"/>
              <a:t>Specifications</a:t>
            </a:r>
            <a:endParaRPr lang="en-US" sz="4800" dirty="0"/>
          </a:p>
        </p:txBody>
      </p:sp>
      <p:pic>
        <p:nvPicPr>
          <p:cNvPr id="5" name="Picture 2" descr="C:\Users\Anish\Desktop\Gujarat Mar2015\Fotos\Selected\SAM_1101.JPG"/>
          <p:cNvPicPr>
            <a:picLocks noChangeAspect="1" noChangeArrowheads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200398"/>
            <a:ext cx="2271418" cy="3590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Anish\Desktop\Odisha\Selected\SAM_1172.JPG"/>
          <p:cNvPicPr>
            <a:picLocks noChangeAspect="1" noChangeArrowheads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200399"/>
            <a:ext cx="2474659" cy="3590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Anish\Desktop\Desktop Items\fotos up maha assam\New folder\SAM_1255.JPG"/>
          <p:cNvPicPr>
            <a:picLocks noChangeAspect="1" noChangeArrowheads="1"/>
          </p:cNvPicPr>
          <p:nvPr/>
        </p:nvPicPr>
        <p:blipFill rotWithShape="1"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0" r="6283"/>
          <a:stretch/>
        </p:blipFill>
        <p:spPr bwMode="auto">
          <a:xfrm>
            <a:off x="5852818" y="3352800"/>
            <a:ext cx="3291182" cy="2742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427829" y="6172200"/>
            <a:ext cx="1010571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0.2 mm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40808" y="6172200"/>
            <a:ext cx="1035991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0.5 mm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24600" y="6179066"/>
            <a:ext cx="914400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1.0 mm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839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Physical Location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Security</a:t>
            </a:r>
          </a:p>
          <a:p>
            <a:r>
              <a:rPr lang="en-US" dirty="0" smtClean="0"/>
              <a:t>Telemetry Window</a:t>
            </a:r>
          </a:p>
          <a:p>
            <a:r>
              <a:rPr lang="en-US" dirty="0" smtClean="0"/>
              <a:t>Power Options</a:t>
            </a:r>
          </a:p>
          <a:p>
            <a:r>
              <a:rPr lang="en-US" dirty="0" smtClean="0"/>
              <a:t>Accessibility</a:t>
            </a:r>
          </a:p>
          <a:p>
            <a:r>
              <a:rPr lang="en-US" dirty="0" smtClean="0"/>
              <a:t>Ownership of Land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 rot="16200000">
            <a:off x="-2215543" y="3612856"/>
            <a:ext cx="5433536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5400" dirty="0" smtClean="0"/>
              <a:t>Site Selection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4108011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2400" dirty="0"/>
              <a:t>Accuracy (Intensity)	</a:t>
            </a:r>
            <a:r>
              <a:rPr lang="en-US" sz="2400" dirty="0">
                <a:solidFill>
                  <a:srgbClr val="C00000"/>
                </a:solidFill>
              </a:rPr>
              <a:t>2 % or better</a:t>
            </a:r>
          </a:p>
          <a:p>
            <a:r>
              <a:rPr lang="en-US" sz="2400" dirty="0"/>
              <a:t>Output Interface	</a:t>
            </a:r>
            <a:r>
              <a:rPr lang="en-US" sz="2400" dirty="0">
                <a:solidFill>
                  <a:srgbClr val="C00000"/>
                </a:solidFill>
              </a:rPr>
              <a:t>As specified in Data logger	</a:t>
            </a:r>
          </a:p>
          <a:p>
            <a:r>
              <a:rPr lang="en-US" sz="2400" dirty="0"/>
              <a:t>Rain collector Material</a:t>
            </a:r>
          </a:p>
          <a:p>
            <a:pPr lvl="1"/>
            <a:r>
              <a:rPr lang="en-US" sz="2000" dirty="0">
                <a:solidFill>
                  <a:srgbClr val="C00000"/>
                </a:solidFill>
              </a:rPr>
              <a:t>Corrosion Resistance Metal (Stainless steel/ Aluminum) or UV Stabilized Fiber Plastic</a:t>
            </a:r>
            <a:r>
              <a:rPr lang="en-US" sz="2000" dirty="0"/>
              <a:t>	</a:t>
            </a:r>
          </a:p>
          <a:p>
            <a:r>
              <a:rPr lang="en-US" sz="2400" dirty="0"/>
              <a:t>Enclosure	</a:t>
            </a:r>
            <a:r>
              <a:rPr lang="en-US" sz="2400" dirty="0">
                <a:solidFill>
                  <a:srgbClr val="C00000"/>
                </a:solidFill>
              </a:rPr>
              <a:t>IP65</a:t>
            </a:r>
            <a:endParaRPr lang="en-AU" dirty="0" smtClean="0">
              <a:solidFill>
                <a:srgbClr val="C00000"/>
              </a:solidFill>
            </a:endParaRPr>
          </a:p>
          <a:p>
            <a:r>
              <a:rPr lang="en-AU" dirty="0" smtClean="0"/>
              <a:t>All </a:t>
            </a:r>
            <a:r>
              <a:rPr lang="en-AU" dirty="0"/>
              <a:t>openings of the rain gauge shall be covered with a screen to protect against insects</a:t>
            </a:r>
            <a:endParaRPr lang="en-US" dirty="0"/>
          </a:p>
          <a:p>
            <a:r>
              <a:rPr lang="en-AU" dirty="0" smtClean="0"/>
              <a:t>Syphon </a:t>
            </a:r>
            <a:r>
              <a:rPr lang="en-AU" dirty="0"/>
              <a:t>system to eliminate over accumulation or under accumulation of </a:t>
            </a:r>
            <a:r>
              <a:rPr lang="en-AU" dirty="0" smtClean="0"/>
              <a:t>precipitation</a:t>
            </a:r>
          </a:p>
          <a:p>
            <a:pPr lvl="0"/>
            <a:r>
              <a:rPr lang="en-GB" dirty="0"/>
              <a:t>collecting funnel diameter </a:t>
            </a:r>
            <a:r>
              <a:rPr lang="en-GB" dirty="0" smtClean="0"/>
              <a:t>200mm</a:t>
            </a:r>
          </a:p>
          <a:p>
            <a:pPr lvl="0"/>
            <a:r>
              <a:rPr lang="en-GB" dirty="0"/>
              <a:t>Ability to service tipping buckets without involving the re-levelling of the </a:t>
            </a:r>
            <a:r>
              <a:rPr lang="en-GB" dirty="0" smtClean="0"/>
              <a:t>gauge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 rot="16200000">
            <a:off x="-1479973" y="4439527"/>
            <a:ext cx="3962400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dirty="0" smtClean="0"/>
              <a:t>Specifications</a:t>
            </a:r>
            <a:endParaRPr lang="en-US" sz="480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</p:spPr>
        <p:txBody>
          <a:bodyPr/>
          <a:lstStyle/>
          <a:p>
            <a:r>
              <a:rPr lang="en-US" dirty="0" smtClean="0"/>
              <a:t>Automatic Rain gauge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761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Automatic Rain gauge</a:t>
            </a:r>
          </a:p>
        </p:txBody>
      </p:sp>
      <p:sp>
        <p:nvSpPr>
          <p:cNvPr id="4" name="TextBox 3"/>
          <p:cNvSpPr txBox="1"/>
          <p:nvPr/>
        </p:nvSpPr>
        <p:spPr>
          <a:xfrm rot="16200000">
            <a:off x="-1479973" y="4439527"/>
            <a:ext cx="3962400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dirty="0" smtClean="0"/>
              <a:t>Specifications</a:t>
            </a:r>
            <a:endParaRPr lang="en-US" sz="4800" dirty="0"/>
          </a:p>
        </p:txBody>
      </p:sp>
      <p:pic>
        <p:nvPicPr>
          <p:cNvPr id="14338" name="Picture 2" descr="C:\Users\Anish\Desktop\Gujarat Mar2015\Fotos\Selected\SAM_1100.JPG"/>
          <p:cNvPicPr>
            <a:picLocks noChangeAspect="1" noChangeArrowheads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143000"/>
            <a:ext cx="3027572" cy="481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196464" y="6096000"/>
            <a:ext cx="2918336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C00000"/>
                </a:solidFill>
              </a:rPr>
              <a:t>Raingauge</a:t>
            </a:r>
            <a:r>
              <a:rPr lang="en-US" dirty="0" smtClean="0">
                <a:solidFill>
                  <a:srgbClr val="C00000"/>
                </a:solidFill>
              </a:rPr>
              <a:t> with UV Stabilized </a:t>
            </a:r>
            <a:r>
              <a:rPr lang="en-US" dirty="0" err="1" smtClean="0">
                <a:solidFill>
                  <a:srgbClr val="C00000"/>
                </a:solidFill>
              </a:rPr>
              <a:t>Fibre</a:t>
            </a:r>
            <a:r>
              <a:rPr lang="en-US" dirty="0" smtClean="0">
                <a:solidFill>
                  <a:srgbClr val="C00000"/>
                </a:solidFill>
              </a:rPr>
              <a:t> Plastic Body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14339" name="Picture 3" descr="C:\Users\Anish\Desktop\Odisha\Selected\SAM_1182.JPG"/>
          <p:cNvPicPr>
            <a:picLocks noChangeAspect="1" noChangeArrowheads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7856" y="1166812"/>
            <a:ext cx="2682451" cy="5081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844664" y="6172200"/>
            <a:ext cx="2918336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C00000"/>
                </a:solidFill>
              </a:rPr>
              <a:t>Raingauge</a:t>
            </a:r>
            <a:r>
              <a:rPr lang="en-US" dirty="0" smtClean="0">
                <a:solidFill>
                  <a:srgbClr val="C00000"/>
                </a:solidFill>
              </a:rPr>
              <a:t> with Stainless Steel Body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9" name="Picture 2" descr="C:\Users\Anish\Desktop\Gujarat Mar2015\Fotos\Selected\SAM_1101.JPG"/>
          <p:cNvPicPr>
            <a:picLocks noChangeAspect="1" noChangeArrowheads="1"/>
          </p:cNvPicPr>
          <p:nvPr/>
        </p:nvPicPr>
        <p:blipFill rotWithShape="1"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87" t="10187" r="9543" b="22312"/>
          <a:stretch/>
        </p:blipFill>
        <p:spPr bwMode="auto">
          <a:xfrm>
            <a:off x="3734250" y="1847396"/>
            <a:ext cx="2655158" cy="3410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5334001" y="4038600"/>
            <a:ext cx="577840" cy="54448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874833" y="4611922"/>
            <a:ext cx="2144967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Leveling Mechanism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9822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Solar Radiation Sensor Option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Sensor Type	</a:t>
            </a:r>
            <a:r>
              <a:rPr lang="en-US" dirty="0" smtClean="0"/>
              <a:t>	</a:t>
            </a:r>
            <a:r>
              <a:rPr lang="en-US" dirty="0" smtClean="0">
                <a:solidFill>
                  <a:srgbClr val="C00000"/>
                </a:solidFill>
              </a:rPr>
              <a:t>Silicon Photovoltaic</a:t>
            </a:r>
            <a:r>
              <a:rPr lang="en-US" dirty="0"/>
              <a:t>	</a:t>
            </a:r>
          </a:p>
          <a:p>
            <a:r>
              <a:rPr lang="en-US" dirty="0" smtClean="0"/>
              <a:t>Spectral Range 	</a:t>
            </a:r>
            <a:r>
              <a:rPr lang="en-US" dirty="0" smtClean="0">
                <a:solidFill>
                  <a:srgbClr val="C00000"/>
                </a:solidFill>
              </a:rPr>
              <a:t>400-3000 nm</a:t>
            </a:r>
            <a:endParaRPr lang="en-US" dirty="0">
              <a:solidFill>
                <a:srgbClr val="C00000"/>
              </a:solidFill>
            </a:endParaRPr>
          </a:p>
          <a:p>
            <a:r>
              <a:rPr lang="en-US" dirty="0"/>
              <a:t>Range		</a:t>
            </a:r>
            <a:r>
              <a:rPr lang="en-US" dirty="0" smtClean="0"/>
              <a:t>	</a:t>
            </a:r>
            <a:r>
              <a:rPr lang="en-US" dirty="0" smtClean="0">
                <a:solidFill>
                  <a:srgbClr val="C00000"/>
                </a:solidFill>
              </a:rPr>
              <a:t>0-2000 W/m</a:t>
            </a:r>
            <a:r>
              <a:rPr lang="en-US" baseline="30000" dirty="0" smtClean="0">
                <a:solidFill>
                  <a:srgbClr val="C00000"/>
                </a:solidFill>
              </a:rPr>
              <a:t>2</a:t>
            </a:r>
            <a:endParaRPr lang="en-US" baseline="30000" dirty="0">
              <a:solidFill>
                <a:srgbClr val="C00000"/>
              </a:solidFill>
            </a:endParaRPr>
          </a:p>
          <a:p>
            <a:r>
              <a:rPr lang="en-US" dirty="0"/>
              <a:t>Resolution	</a:t>
            </a:r>
            <a:r>
              <a:rPr lang="en-US" dirty="0" smtClean="0"/>
              <a:t>	</a:t>
            </a:r>
            <a:r>
              <a:rPr lang="en-US" dirty="0" smtClean="0">
                <a:solidFill>
                  <a:srgbClr val="C00000"/>
                </a:solidFill>
              </a:rPr>
              <a:t>1 </a:t>
            </a:r>
            <a:r>
              <a:rPr lang="en-US" dirty="0">
                <a:solidFill>
                  <a:srgbClr val="C00000"/>
                </a:solidFill>
              </a:rPr>
              <a:t>W/m</a:t>
            </a:r>
            <a:r>
              <a:rPr lang="en-US" baseline="30000" dirty="0">
                <a:solidFill>
                  <a:srgbClr val="C00000"/>
                </a:solidFill>
              </a:rPr>
              <a:t>2</a:t>
            </a:r>
          </a:p>
          <a:p>
            <a:r>
              <a:rPr lang="en-US" dirty="0" smtClean="0"/>
              <a:t>Accuracy 	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5% </a:t>
            </a:r>
            <a:r>
              <a:rPr lang="en-US" dirty="0">
                <a:solidFill>
                  <a:srgbClr val="C00000"/>
                </a:solidFill>
              </a:rPr>
              <a:t>Including </a:t>
            </a:r>
            <a:r>
              <a:rPr lang="en-US" dirty="0" smtClean="0">
                <a:solidFill>
                  <a:srgbClr val="C00000"/>
                </a:solidFill>
              </a:rPr>
              <a:t>Temperature </a:t>
            </a:r>
            <a:r>
              <a:rPr lang="en-US" dirty="0">
                <a:solidFill>
                  <a:srgbClr val="C00000"/>
                </a:solidFill>
              </a:rPr>
              <a:t>Compensation</a:t>
            </a:r>
          </a:p>
          <a:p>
            <a:r>
              <a:rPr lang="en-US" dirty="0" smtClean="0"/>
              <a:t>Response time  	</a:t>
            </a:r>
            <a:r>
              <a:rPr lang="en-US" dirty="0" smtClean="0">
                <a:solidFill>
                  <a:srgbClr val="C00000"/>
                </a:solidFill>
              </a:rPr>
              <a:t>10 Sec or better</a:t>
            </a:r>
          </a:p>
          <a:p>
            <a:r>
              <a:rPr lang="en-US" dirty="0"/>
              <a:t>Output </a:t>
            </a:r>
            <a:r>
              <a:rPr lang="en-US" dirty="0" smtClean="0"/>
              <a:t>Interface 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As </a:t>
            </a:r>
            <a:r>
              <a:rPr lang="en-US" dirty="0">
                <a:solidFill>
                  <a:srgbClr val="C00000"/>
                </a:solidFill>
              </a:rPr>
              <a:t>specified in Data </a:t>
            </a:r>
            <a:r>
              <a:rPr lang="en-US" dirty="0" smtClean="0">
                <a:solidFill>
                  <a:srgbClr val="C00000"/>
                </a:solidFill>
              </a:rPr>
              <a:t>logger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 rot="16200000">
            <a:off x="-1479973" y="4439527"/>
            <a:ext cx="3962400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dirty="0" smtClean="0"/>
              <a:t>Specifications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290455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Solar Radiation Sensor Option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Sensor </a:t>
            </a:r>
            <a:r>
              <a:rPr lang="en-US" dirty="0" smtClean="0"/>
              <a:t>Type 	</a:t>
            </a:r>
          </a:p>
          <a:p>
            <a:pPr lvl="1"/>
            <a:r>
              <a:rPr lang="en-US" dirty="0" err="1" smtClean="0">
                <a:solidFill>
                  <a:srgbClr val="C00000"/>
                </a:solidFill>
              </a:rPr>
              <a:t>Pyranometer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>
                <a:solidFill>
                  <a:srgbClr val="C00000"/>
                </a:solidFill>
              </a:rPr>
              <a:t>(CMP 11 or better)</a:t>
            </a:r>
            <a:r>
              <a:rPr lang="en-US" dirty="0"/>
              <a:t>	</a:t>
            </a:r>
          </a:p>
          <a:p>
            <a:r>
              <a:rPr lang="en-US" dirty="0"/>
              <a:t>ISO </a:t>
            </a:r>
            <a:r>
              <a:rPr lang="en-US" dirty="0" smtClean="0"/>
              <a:t>Classification 	</a:t>
            </a:r>
            <a:r>
              <a:rPr lang="en-US" dirty="0" smtClean="0">
                <a:solidFill>
                  <a:srgbClr val="C00000"/>
                </a:solidFill>
              </a:rPr>
              <a:t>ISO </a:t>
            </a:r>
            <a:r>
              <a:rPr lang="en-US" dirty="0">
                <a:solidFill>
                  <a:srgbClr val="C00000"/>
                </a:solidFill>
              </a:rPr>
              <a:t>Class I	</a:t>
            </a:r>
          </a:p>
          <a:p>
            <a:r>
              <a:rPr lang="en-US" dirty="0"/>
              <a:t>Spectral </a:t>
            </a:r>
            <a:r>
              <a:rPr lang="en-US" dirty="0" smtClean="0"/>
              <a:t>Range 	</a:t>
            </a:r>
            <a:r>
              <a:rPr lang="en-US" dirty="0" smtClean="0">
                <a:solidFill>
                  <a:srgbClr val="C00000"/>
                </a:solidFill>
              </a:rPr>
              <a:t>300-3000 nm</a:t>
            </a:r>
            <a:endParaRPr lang="en-US" dirty="0">
              <a:solidFill>
                <a:srgbClr val="C00000"/>
              </a:solidFill>
            </a:endParaRPr>
          </a:p>
          <a:p>
            <a:r>
              <a:rPr lang="en-US" dirty="0"/>
              <a:t>Range		</a:t>
            </a:r>
            <a:r>
              <a:rPr lang="en-US" dirty="0" smtClean="0"/>
              <a:t>	</a:t>
            </a:r>
            <a:r>
              <a:rPr lang="en-US" dirty="0" smtClean="0">
                <a:solidFill>
                  <a:srgbClr val="C00000"/>
                </a:solidFill>
              </a:rPr>
              <a:t>0-2000 W/m</a:t>
            </a:r>
            <a:r>
              <a:rPr lang="en-US" baseline="30000" dirty="0" smtClean="0">
                <a:solidFill>
                  <a:srgbClr val="C00000"/>
                </a:solidFill>
              </a:rPr>
              <a:t>2</a:t>
            </a:r>
            <a:endParaRPr lang="en-US" baseline="30000" dirty="0">
              <a:solidFill>
                <a:srgbClr val="C00000"/>
              </a:solidFill>
            </a:endParaRPr>
          </a:p>
          <a:p>
            <a:r>
              <a:rPr lang="en-US" dirty="0"/>
              <a:t>Resolution	</a:t>
            </a:r>
            <a:r>
              <a:rPr lang="en-US" dirty="0" smtClean="0"/>
              <a:t>	</a:t>
            </a:r>
            <a:r>
              <a:rPr lang="en-US" dirty="0" smtClean="0">
                <a:solidFill>
                  <a:srgbClr val="C00000"/>
                </a:solidFill>
              </a:rPr>
              <a:t>1 </a:t>
            </a:r>
            <a:r>
              <a:rPr lang="en-US" dirty="0">
                <a:solidFill>
                  <a:srgbClr val="C00000"/>
                </a:solidFill>
              </a:rPr>
              <a:t>W/m</a:t>
            </a:r>
            <a:r>
              <a:rPr lang="en-US" baseline="30000" dirty="0">
                <a:solidFill>
                  <a:srgbClr val="C00000"/>
                </a:solidFill>
              </a:rPr>
              <a:t>2</a:t>
            </a:r>
          </a:p>
          <a:p>
            <a:r>
              <a:rPr lang="en-US" dirty="0" smtClean="0"/>
              <a:t>Accuracy 	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3% </a:t>
            </a:r>
            <a:r>
              <a:rPr lang="en-US" dirty="0">
                <a:solidFill>
                  <a:srgbClr val="C00000"/>
                </a:solidFill>
              </a:rPr>
              <a:t>Including Temp Compensation</a:t>
            </a:r>
          </a:p>
          <a:p>
            <a:r>
              <a:rPr lang="en-US" dirty="0"/>
              <a:t>Response time </a:t>
            </a:r>
            <a:r>
              <a:rPr lang="en-US" dirty="0" smtClean="0"/>
              <a:t>	</a:t>
            </a:r>
            <a:r>
              <a:rPr lang="en-US" dirty="0" smtClean="0">
                <a:solidFill>
                  <a:srgbClr val="C00000"/>
                </a:solidFill>
              </a:rPr>
              <a:t>10 </a:t>
            </a:r>
            <a:r>
              <a:rPr lang="en-US" dirty="0">
                <a:solidFill>
                  <a:srgbClr val="C00000"/>
                </a:solidFill>
              </a:rPr>
              <a:t>Sec or </a:t>
            </a:r>
            <a:r>
              <a:rPr lang="en-US" dirty="0" smtClean="0">
                <a:solidFill>
                  <a:srgbClr val="C00000"/>
                </a:solidFill>
              </a:rPr>
              <a:t>better</a:t>
            </a:r>
          </a:p>
          <a:p>
            <a:r>
              <a:rPr lang="en-US" dirty="0"/>
              <a:t>Output Interface	</a:t>
            </a:r>
            <a:endParaRPr lang="en-US" dirty="0" smtClean="0"/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As </a:t>
            </a:r>
            <a:r>
              <a:rPr lang="en-US" dirty="0">
                <a:solidFill>
                  <a:srgbClr val="C00000"/>
                </a:solidFill>
              </a:rPr>
              <a:t>specified in Data logger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 rot="16200000">
            <a:off x="-1479973" y="4439527"/>
            <a:ext cx="3962400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dirty="0" smtClean="0"/>
              <a:t>Specifications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324836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74638"/>
            <a:ext cx="80772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Wind Velocity and Direction Option  - 1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Sensor Type	</a:t>
            </a:r>
            <a:endParaRPr lang="en-US" dirty="0" smtClean="0"/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Ultrasonic </a:t>
            </a:r>
            <a:r>
              <a:rPr lang="en-US" dirty="0">
                <a:solidFill>
                  <a:srgbClr val="C00000"/>
                </a:solidFill>
              </a:rPr>
              <a:t>sensor (No moving Parts)</a:t>
            </a:r>
            <a:r>
              <a:rPr lang="en-US" dirty="0"/>
              <a:t>	</a:t>
            </a:r>
          </a:p>
          <a:p>
            <a:r>
              <a:rPr lang="en-US" dirty="0"/>
              <a:t>Range	</a:t>
            </a:r>
            <a:endParaRPr lang="en-US" dirty="0" smtClean="0"/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65m/s </a:t>
            </a:r>
            <a:r>
              <a:rPr lang="en-US" dirty="0">
                <a:solidFill>
                  <a:srgbClr val="C00000"/>
                </a:solidFill>
              </a:rPr>
              <a:t>for </a:t>
            </a:r>
            <a:r>
              <a:rPr lang="en-US" dirty="0" smtClean="0">
                <a:solidFill>
                  <a:srgbClr val="C00000"/>
                </a:solidFill>
              </a:rPr>
              <a:t>speed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0–360 </a:t>
            </a:r>
            <a:r>
              <a:rPr lang="en-US" dirty="0">
                <a:solidFill>
                  <a:srgbClr val="C00000"/>
                </a:solidFill>
              </a:rPr>
              <a:t>degrees for direction</a:t>
            </a:r>
          </a:p>
          <a:p>
            <a:r>
              <a:rPr lang="en-US" dirty="0"/>
              <a:t>Resolution	</a:t>
            </a:r>
            <a:endParaRPr lang="en-US" dirty="0" smtClean="0"/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0.01 m/s for speed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0.1 degree for direction</a:t>
            </a:r>
            <a:endParaRPr lang="en-US" dirty="0">
              <a:solidFill>
                <a:srgbClr val="C00000"/>
              </a:solidFill>
            </a:endParaRPr>
          </a:p>
          <a:p>
            <a:r>
              <a:rPr lang="en-US" dirty="0"/>
              <a:t>Accuracy	</a:t>
            </a:r>
            <a:endParaRPr lang="en-US" dirty="0" smtClean="0"/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0.2m/s or 3% for speed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+/- </a:t>
            </a:r>
            <a:r>
              <a:rPr lang="en-US" dirty="0">
                <a:solidFill>
                  <a:srgbClr val="C00000"/>
                </a:solidFill>
              </a:rPr>
              <a:t>2 degrees for </a:t>
            </a:r>
            <a:r>
              <a:rPr lang="en-US" dirty="0" smtClean="0">
                <a:solidFill>
                  <a:srgbClr val="C00000"/>
                </a:solidFill>
              </a:rPr>
              <a:t>direction</a:t>
            </a:r>
          </a:p>
          <a:p>
            <a:r>
              <a:rPr lang="en-US" dirty="0"/>
              <a:t>Output Interface	</a:t>
            </a:r>
            <a:endParaRPr lang="en-US" dirty="0" smtClean="0"/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As </a:t>
            </a:r>
            <a:r>
              <a:rPr lang="en-US" dirty="0">
                <a:solidFill>
                  <a:srgbClr val="C00000"/>
                </a:solidFill>
              </a:rPr>
              <a:t>specified in Data logger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 rot="16200000">
            <a:off x="-1479973" y="4439527"/>
            <a:ext cx="3962400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dirty="0" smtClean="0"/>
              <a:t>Specifications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99763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74638"/>
            <a:ext cx="80772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Wind Velocity and Direction Option  - 2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447800"/>
            <a:ext cx="7714488" cy="5181600"/>
          </a:xfrm>
        </p:spPr>
        <p:txBody>
          <a:bodyPr>
            <a:noAutofit/>
          </a:bodyPr>
          <a:lstStyle/>
          <a:p>
            <a:r>
              <a:rPr lang="en-US" sz="2000" dirty="0"/>
              <a:t>Sensor Type	</a:t>
            </a:r>
            <a:endParaRPr lang="en-US" sz="2000" dirty="0" smtClean="0"/>
          </a:p>
          <a:p>
            <a:pPr lvl="1"/>
            <a:r>
              <a:rPr lang="en-US" sz="2000" dirty="0" smtClean="0">
                <a:solidFill>
                  <a:srgbClr val="C00000"/>
                </a:solidFill>
              </a:rPr>
              <a:t>Non Contact encoders with cup anemometer and wind vane</a:t>
            </a:r>
            <a:r>
              <a:rPr lang="en-US" sz="2000" dirty="0"/>
              <a:t>	</a:t>
            </a:r>
          </a:p>
          <a:p>
            <a:r>
              <a:rPr lang="en-US" sz="2000" dirty="0"/>
              <a:t>Range	</a:t>
            </a:r>
            <a:endParaRPr lang="en-US" sz="2000" dirty="0" smtClean="0"/>
          </a:p>
          <a:p>
            <a:pPr lvl="1"/>
            <a:r>
              <a:rPr lang="en-US" sz="2000" dirty="0" smtClean="0">
                <a:solidFill>
                  <a:srgbClr val="C00000"/>
                </a:solidFill>
              </a:rPr>
              <a:t>0.3 to 65m/s </a:t>
            </a:r>
            <a:r>
              <a:rPr lang="en-US" sz="2000" dirty="0">
                <a:solidFill>
                  <a:srgbClr val="C00000"/>
                </a:solidFill>
              </a:rPr>
              <a:t>for </a:t>
            </a:r>
            <a:r>
              <a:rPr lang="en-US" sz="2000" dirty="0" smtClean="0">
                <a:solidFill>
                  <a:srgbClr val="C00000"/>
                </a:solidFill>
              </a:rPr>
              <a:t>speed</a:t>
            </a:r>
          </a:p>
          <a:p>
            <a:pPr lvl="1"/>
            <a:r>
              <a:rPr lang="en-US" sz="2000" dirty="0" smtClean="0">
                <a:solidFill>
                  <a:srgbClr val="C00000"/>
                </a:solidFill>
              </a:rPr>
              <a:t>0–360 </a:t>
            </a:r>
            <a:r>
              <a:rPr lang="en-US" sz="2000" dirty="0">
                <a:solidFill>
                  <a:srgbClr val="C00000"/>
                </a:solidFill>
              </a:rPr>
              <a:t>degrees for direction</a:t>
            </a:r>
          </a:p>
          <a:p>
            <a:r>
              <a:rPr lang="en-US" sz="2000" dirty="0"/>
              <a:t>Resolution	</a:t>
            </a:r>
            <a:endParaRPr lang="en-US" sz="2000" dirty="0" smtClean="0"/>
          </a:p>
          <a:p>
            <a:pPr lvl="1"/>
            <a:r>
              <a:rPr lang="en-US" sz="2000" dirty="0" smtClean="0">
                <a:solidFill>
                  <a:srgbClr val="C00000"/>
                </a:solidFill>
              </a:rPr>
              <a:t>0.01 m/s for speed</a:t>
            </a:r>
          </a:p>
          <a:p>
            <a:pPr lvl="1"/>
            <a:r>
              <a:rPr lang="en-US" sz="2000" dirty="0" smtClean="0">
                <a:solidFill>
                  <a:srgbClr val="C00000"/>
                </a:solidFill>
              </a:rPr>
              <a:t>0.1 degree for direction</a:t>
            </a:r>
            <a:endParaRPr lang="en-US" sz="2000" dirty="0">
              <a:solidFill>
                <a:srgbClr val="C00000"/>
              </a:solidFill>
            </a:endParaRPr>
          </a:p>
          <a:p>
            <a:r>
              <a:rPr lang="en-US" sz="2000" dirty="0"/>
              <a:t>Accuracy	</a:t>
            </a:r>
            <a:endParaRPr lang="en-US" sz="2000" dirty="0" smtClean="0"/>
          </a:p>
          <a:p>
            <a:pPr lvl="1"/>
            <a:r>
              <a:rPr lang="en-US" sz="2000" dirty="0" smtClean="0">
                <a:solidFill>
                  <a:srgbClr val="C00000"/>
                </a:solidFill>
              </a:rPr>
              <a:t>0. 4 m/s for speed</a:t>
            </a:r>
          </a:p>
          <a:p>
            <a:pPr lvl="1"/>
            <a:r>
              <a:rPr lang="en-US" sz="2000" dirty="0" smtClean="0">
                <a:solidFill>
                  <a:srgbClr val="C00000"/>
                </a:solidFill>
              </a:rPr>
              <a:t>+/- 5 </a:t>
            </a:r>
            <a:r>
              <a:rPr lang="en-US" sz="2000" dirty="0">
                <a:solidFill>
                  <a:srgbClr val="C00000"/>
                </a:solidFill>
              </a:rPr>
              <a:t>degrees for </a:t>
            </a:r>
            <a:r>
              <a:rPr lang="en-US" sz="2000" dirty="0" smtClean="0">
                <a:solidFill>
                  <a:srgbClr val="C00000"/>
                </a:solidFill>
              </a:rPr>
              <a:t>direction</a:t>
            </a:r>
          </a:p>
          <a:p>
            <a:r>
              <a:rPr lang="en-US" sz="2000" dirty="0"/>
              <a:t>Output Interface	</a:t>
            </a:r>
            <a:endParaRPr lang="en-US" sz="2000" dirty="0" smtClean="0"/>
          </a:p>
          <a:p>
            <a:pPr lvl="1"/>
            <a:r>
              <a:rPr lang="en-US" sz="2000" dirty="0" smtClean="0">
                <a:solidFill>
                  <a:srgbClr val="C00000"/>
                </a:solidFill>
              </a:rPr>
              <a:t>As </a:t>
            </a:r>
            <a:r>
              <a:rPr lang="en-US" sz="2000" dirty="0">
                <a:solidFill>
                  <a:srgbClr val="C00000"/>
                </a:solidFill>
              </a:rPr>
              <a:t>specified in Data logger</a:t>
            </a:r>
          </a:p>
          <a:p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 rot="16200000">
            <a:off x="-1479973" y="4439527"/>
            <a:ext cx="3962400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dirty="0" smtClean="0"/>
              <a:t>Specifications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945990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Temperature Sensor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Sensor Type	</a:t>
            </a:r>
            <a:endParaRPr lang="en-US" dirty="0" smtClean="0"/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Resistance </a:t>
            </a:r>
            <a:r>
              <a:rPr lang="en-US" dirty="0">
                <a:solidFill>
                  <a:srgbClr val="C00000"/>
                </a:solidFill>
              </a:rPr>
              <a:t>type Temperature Sensor</a:t>
            </a:r>
            <a:r>
              <a:rPr lang="en-US" dirty="0"/>
              <a:t>	</a:t>
            </a:r>
          </a:p>
          <a:p>
            <a:r>
              <a:rPr lang="en-US" dirty="0"/>
              <a:t>Range	</a:t>
            </a:r>
            <a:endParaRPr lang="en-US" dirty="0" smtClean="0"/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-</a:t>
            </a:r>
            <a:r>
              <a:rPr lang="en-US" dirty="0">
                <a:solidFill>
                  <a:srgbClr val="C00000"/>
                </a:solidFill>
              </a:rPr>
              <a:t>40 </a:t>
            </a:r>
            <a:r>
              <a:rPr lang="en-US" dirty="0" smtClean="0">
                <a:solidFill>
                  <a:srgbClr val="C00000"/>
                </a:solidFill>
              </a:rPr>
              <a:t>to60 Degree </a:t>
            </a:r>
            <a:r>
              <a:rPr lang="en-US" dirty="0">
                <a:solidFill>
                  <a:srgbClr val="C00000"/>
                </a:solidFill>
              </a:rPr>
              <a:t>C</a:t>
            </a:r>
            <a:r>
              <a:rPr lang="en-US" dirty="0"/>
              <a:t>	</a:t>
            </a:r>
          </a:p>
          <a:p>
            <a:r>
              <a:rPr lang="en-US" dirty="0" smtClean="0"/>
              <a:t>Resolution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	</a:t>
            </a:r>
            <a:r>
              <a:rPr lang="en-US" dirty="0" smtClean="0">
                <a:solidFill>
                  <a:srgbClr val="C00000"/>
                </a:solidFill>
              </a:rPr>
              <a:t>± 0.1°C</a:t>
            </a:r>
            <a:endParaRPr lang="en-US" dirty="0">
              <a:solidFill>
                <a:srgbClr val="C00000"/>
              </a:solidFill>
            </a:endParaRPr>
          </a:p>
          <a:p>
            <a:r>
              <a:rPr lang="en-US" dirty="0"/>
              <a:t>Accuracy </a:t>
            </a:r>
            <a:endParaRPr lang="en-US" dirty="0" smtClean="0"/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0.3°C </a:t>
            </a:r>
            <a:r>
              <a:rPr lang="en-US" dirty="0">
                <a:solidFill>
                  <a:srgbClr val="C00000"/>
                </a:solidFill>
              </a:rPr>
              <a:t>or </a:t>
            </a:r>
            <a:r>
              <a:rPr lang="en-US" dirty="0" smtClean="0">
                <a:solidFill>
                  <a:srgbClr val="C00000"/>
                </a:solidFill>
              </a:rPr>
              <a:t>better</a:t>
            </a:r>
          </a:p>
          <a:p>
            <a:r>
              <a:rPr lang="en-US" dirty="0"/>
              <a:t>Output Interface	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As specified in Data logger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 rot="16200000">
            <a:off x="-1479973" y="4439527"/>
            <a:ext cx="3962400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dirty="0" smtClean="0"/>
              <a:t>Specifications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805782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Humidity Sensor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Sensor Type	</a:t>
            </a:r>
            <a:endParaRPr lang="en-US" dirty="0" smtClean="0"/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Capacitive</a:t>
            </a:r>
            <a:r>
              <a:rPr lang="en-US" dirty="0">
                <a:solidFill>
                  <a:srgbClr val="C00000"/>
                </a:solidFill>
              </a:rPr>
              <a:t>/ Solid State Humidity Sensor	</a:t>
            </a:r>
          </a:p>
          <a:p>
            <a:r>
              <a:rPr lang="en-US" dirty="0"/>
              <a:t>Range	</a:t>
            </a:r>
            <a:endParaRPr lang="en-US" dirty="0" smtClean="0"/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5 </a:t>
            </a:r>
            <a:r>
              <a:rPr lang="en-US" dirty="0">
                <a:solidFill>
                  <a:srgbClr val="C00000"/>
                </a:solidFill>
              </a:rPr>
              <a:t>to </a:t>
            </a:r>
            <a:r>
              <a:rPr lang="en-US" dirty="0" smtClean="0">
                <a:solidFill>
                  <a:srgbClr val="C00000"/>
                </a:solidFill>
              </a:rPr>
              <a:t>100 %</a:t>
            </a:r>
            <a:endParaRPr lang="en-US" dirty="0">
              <a:solidFill>
                <a:srgbClr val="C00000"/>
              </a:solidFill>
            </a:endParaRPr>
          </a:p>
          <a:p>
            <a:r>
              <a:rPr lang="en-US" dirty="0" smtClean="0"/>
              <a:t>Resolution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0.5</a:t>
            </a:r>
            <a:r>
              <a:rPr lang="en-US" dirty="0">
                <a:solidFill>
                  <a:srgbClr val="C00000"/>
                </a:solidFill>
              </a:rPr>
              <a:t>%</a:t>
            </a:r>
          </a:p>
          <a:p>
            <a:r>
              <a:rPr lang="en-US" dirty="0" smtClean="0"/>
              <a:t>Accuracy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>
                <a:solidFill>
                  <a:srgbClr val="C00000"/>
                </a:solidFill>
              </a:rPr>
              <a:t>±3% or </a:t>
            </a:r>
            <a:r>
              <a:rPr lang="en-US" dirty="0" smtClean="0">
                <a:solidFill>
                  <a:srgbClr val="C00000"/>
                </a:solidFill>
              </a:rPr>
              <a:t>better</a:t>
            </a:r>
          </a:p>
          <a:p>
            <a:r>
              <a:rPr lang="en-US" dirty="0"/>
              <a:t>Output Interface	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As specified in Data </a:t>
            </a:r>
            <a:r>
              <a:rPr lang="en-US" dirty="0" smtClean="0">
                <a:solidFill>
                  <a:srgbClr val="C00000"/>
                </a:solidFill>
              </a:rPr>
              <a:t>logger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 rot="16200000">
            <a:off x="-1479973" y="4439527"/>
            <a:ext cx="3962400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dirty="0" smtClean="0"/>
              <a:t>Specifications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599155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Atmospheric Pressure Sensor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Sensor Type	</a:t>
            </a:r>
            <a:endParaRPr lang="en-US" dirty="0" smtClean="0"/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Temperature Compensated</a:t>
            </a:r>
          </a:p>
          <a:p>
            <a:r>
              <a:rPr lang="en-US" dirty="0" smtClean="0"/>
              <a:t>Range</a:t>
            </a:r>
            <a:r>
              <a:rPr lang="en-US" dirty="0"/>
              <a:t>		</a:t>
            </a:r>
            <a:endParaRPr lang="en-US" dirty="0" smtClean="0"/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800-1200 </a:t>
            </a:r>
            <a:r>
              <a:rPr lang="en-US" dirty="0" err="1" smtClean="0">
                <a:solidFill>
                  <a:srgbClr val="C00000"/>
                </a:solidFill>
              </a:rPr>
              <a:t>hPa</a:t>
            </a:r>
            <a:endParaRPr lang="en-US" dirty="0">
              <a:solidFill>
                <a:srgbClr val="C00000"/>
              </a:solidFill>
            </a:endParaRPr>
          </a:p>
          <a:p>
            <a:r>
              <a:rPr lang="en-US" dirty="0" smtClean="0"/>
              <a:t>Resolution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>
                <a:solidFill>
                  <a:srgbClr val="C00000"/>
                </a:solidFill>
              </a:rPr>
              <a:t>±</a:t>
            </a:r>
            <a:r>
              <a:rPr lang="en-US" dirty="0" smtClean="0">
                <a:solidFill>
                  <a:srgbClr val="C00000"/>
                </a:solidFill>
              </a:rPr>
              <a:t>0.01hPa</a:t>
            </a:r>
            <a:endParaRPr lang="en-US" dirty="0">
              <a:solidFill>
                <a:srgbClr val="C00000"/>
              </a:solidFill>
            </a:endParaRPr>
          </a:p>
          <a:p>
            <a:r>
              <a:rPr lang="en-US" dirty="0"/>
              <a:t>Accuracy		</a:t>
            </a:r>
            <a:endParaRPr lang="en-US" dirty="0" smtClean="0"/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±0.5 </a:t>
            </a:r>
            <a:r>
              <a:rPr lang="en-US" dirty="0" err="1" smtClean="0">
                <a:solidFill>
                  <a:srgbClr val="C00000"/>
                </a:solidFill>
              </a:rPr>
              <a:t>hPa</a:t>
            </a:r>
            <a:endParaRPr lang="en-US" dirty="0" smtClean="0">
              <a:solidFill>
                <a:srgbClr val="C00000"/>
              </a:solidFill>
            </a:endParaRPr>
          </a:p>
          <a:p>
            <a:r>
              <a:rPr lang="en-US" dirty="0"/>
              <a:t>Output Interface	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As specified in Data </a:t>
            </a:r>
            <a:r>
              <a:rPr lang="en-US" dirty="0" smtClean="0">
                <a:solidFill>
                  <a:srgbClr val="C00000"/>
                </a:solidFill>
              </a:rPr>
              <a:t>logger</a:t>
            </a:r>
            <a:endParaRPr lang="en-US" dirty="0">
              <a:solidFill>
                <a:srgbClr val="C00000"/>
              </a:solidFill>
            </a:endParaRP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 rot="16200000">
            <a:off x="-1479973" y="4439527"/>
            <a:ext cx="3962400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dirty="0" smtClean="0"/>
              <a:t>Specifications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4013396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296" indent="0">
              <a:buNone/>
            </a:pPr>
            <a:r>
              <a:rPr lang="en-US" dirty="0" smtClean="0"/>
              <a:t>Thank You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4298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Site Security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Preferably at Manned positions</a:t>
            </a:r>
          </a:p>
          <a:p>
            <a:r>
              <a:rPr lang="en-US" dirty="0" smtClean="0"/>
              <a:t>Research Stations of Agricultural Universities</a:t>
            </a:r>
          </a:p>
          <a:p>
            <a:r>
              <a:rPr lang="en-US" dirty="0" smtClean="0"/>
              <a:t>Dam and Barrage Sites</a:t>
            </a:r>
          </a:p>
          <a:p>
            <a:r>
              <a:rPr lang="en-US" dirty="0" smtClean="0"/>
              <a:t>Govt. Rest Houses, Circuit Houses</a:t>
            </a:r>
          </a:p>
          <a:p>
            <a:r>
              <a:rPr lang="en-US" dirty="0" smtClean="0"/>
              <a:t>District / Block Headquarters</a:t>
            </a:r>
          </a:p>
          <a:p>
            <a:r>
              <a:rPr lang="en-US" dirty="0" smtClean="0"/>
              <a:t>Private Property</a:t>
            </a:r>
          </a:p>
          <a:p>
            <a:r>
              <a:rPr lang="en-US" dirty="0" smtClean="0"/>
              <a:t>Police Stations ? 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 rot="16200000">
            <a:off x="-2215543" y="3612856"/>
            <a:ext cx="5433536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5400" dirty="0" smtClean="0"/>
              <a:t>Site Selection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656478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of Good Sites for AWS</a:t>
            </a:r>
            <a:endParaRPr lang="en-US" dirty="0"/>
          </a:p>
        </p:txBody>
      </p:sp>
      <p:pic>
        <p:nvPicPr>
          <p:cNvPr id="3074" name="Picture 2" descr="C:\Users\Anish\Desktop\0782-0911 (Pandoh)\SAM_089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357753"/>
            <a:ext cx="73152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905000" y="6291238"/>
            <a:ext cx="4114800" cy="40011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</a:rPr>
              <a:t>AWS in a Private Property at </a:t>
            </a:r>
            <a:r>
              <a:rPr lang="en-US" sz="2000" dirty="0" err="1">
                <a:solidFill>
                  <a:srgbClr val="C00000"/>
                </a:solidFill>
              </a:rPr>
              <a:t>M</a:t>
            </a:r>
            <a:r>
              <a:rPr lang="en-US" sz="2000" dirty="0" err="1" smtClean="0">
                <a:solidFill>
                  <a:srgbClr val="C00000"/>
                </a:solidFill>
              </a:rPr>
              <a:t>adana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 rot="16200000">
            <a:off x="-2215543" y="3612856"/>
            <a:ext cx="5433536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5400" dirty="0" smtClean="0"/>
              <a:t>Site Selection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508795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of Good Sites for AWS</a:t>
            </a:r>
          </a:p>
        </p:txBody>
      </p:sp>
      <p:pic>
        <p:nvPicPr>
          <p:cNvPr id="4098" name="Picture 2" descr="C:\Users\Anish\Desktop\BBMB Fotos\bhakra dam1\bhakra dam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357753"/>
            <a:ext cx="36576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43001" y="6291238"/>
            <a:ext cx="3657600" cy="40011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</a:rPr>
              <a:t>AWS on top of </a:t>
            </a:r>
            <a:r>
              <a:rPr lang="en-US" sz="2000" dirty="0" err="1" smtClean="0">
                <a:solidFill>
                  <a:srgbClr val="C00000"/>
                </a:solidFill>
              </a:rPr>
              <a:t>Bhakra</a:t>
            </a:r>
            <a:r>
              <a:rPr lang="en-US" sz="2000" dirty="0" smtClean="0">
                <a:solidFill>
                  <a:srgbClr val="C00000"/>
                </a:solidFill>
              </a:rPr>
              <a:t> Dam</a:t>
            </a:r>
            <a:endParaRPr lang="en-US" sz="2000" dirty="0">
              <a:solidFill>
                <a:srgbClr val="C00000"/>
              </a:solidFill>
            </a:endParaRPr>
          </a:p>
        </p:txBody>
      </p:sp>
      <p:pic>
        <p:nvPicPr>
          <p:cNvPr id="4099" name="Picture 3" descr="C:\Users\Anish\Desktop\Gujarat Mar2015\Fotos\Selected\SAM_109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7677" y="1339910"/>
            <a:ext cx="3256723" cy="4894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818743" y="6291942"/>
            <a:ext cx="4229179" cy="40011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</a:rPr>
              <a:t>AWS in WRD Premises,  </a:t>
            </a:r>
            <a:r>
              <a:rPr lang="en-US" sz="2000" dirty="0" err="1" smtClean="0">
                <a:solidFill>
                  <a:srgbClr val="C00000"/>
                </a:solidFill>
              </a:rPr>
              <a:t>Gandhinagar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 rot="16200000">
            <a:off x="-2215543" y="3612856"/>
            <a:ext cx="5433536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5400" dirty="0" smtClean="0"/>
              <a:t>Site Selection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843521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of Good Sites for AWS</a:t>
            </a:r>
          </a:p>
        </p:txBody>
      </p:sp>
      <p:sp>
        <p:nvSpPr>
          <p:cNvPr id="4" name="TextBox 3"/>
          <p:cNvSpPr txBox="1"/>
          <p:nvPr/>
        </p:nvSpPr>
        <p:spPr>
          <a:xfrm rot="16200000">
            <a:off x="-2215543" y="3612856"/>
            <a:ext cx="5433536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5400" dirty="0" smtClean="0"/>
              <a:t>Site Selection</a:t>
            </a:r>
            <a:endParaRPr lang="en-US" sz="5400" dirty="0"/>
          </a:p>
        </p:txBody>
      </p:sp>
      <p:pic>
        <p:nvPicPr>
          <p:cNvPr id="2051" name="Picture 3" descr="C:\Users\Anish\Desktop\0634-0684 (Brahmi Site visit Feb 14)\SAM_064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357437"/>
            <a:ext cx="8001000" cy="4500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Anish\Desktop\0634-0684 (Brahmi Site visit Feb 14)\SAM_0649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12" t="13889" r="16815" b="4629"/>
          <a:stretch/>
        </p:blipFill>
        <p:spPr bwMode="auto">
          <a:xfrm>
            <a:off x="3323771" y="1219200"/>
            <a:ext cx="5820229" cy="447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553029" y="5706737"/>
            <a:ext cx="6553200" cy="1077218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Site at </a:t>
            </a:r>
            <a:r>
              <a:rPr lang="en-US" sz="3200" dirty="0" err="1" smtClean="0">
                <a:solidFill>
                  <a:srgbClr val="C00000"/>
                </a:solidFill>
              </a:rPr>
              <a:t>Brahmani</a:t>
            </a:r>
            <a:r>
              <a:rPr lang="en-US" sz="3200" dirty="0" smtClean="0">
                <a:solidFill>
                  <a:srgbClr val="C00000"/>
                </a:solidFill>
              </a:rPr>
              <a:t>, need to reach by boat, nearest road kilometers away</a:t>
            </a:r>
            <a:endParaRPr lang="en-US" sz="3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1454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1523</Words>
  <Application>Microsoft Office PowerPoint</Application>
  <PresentationFormat>On-screen Show (4:3)</PresentationFormat>
  <Paragraphs>418</Paragraphs>
  <Slides>59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4" baseType="lpstr">
      <vt:lpstr>Calibri</vt:lpstr>
      <vt:lpstr>Calibri Light</vt:lpstr>
      <vt:lpstr>Verdana</vt:lpstr>
      <vt:lpstr>Wingdings 2</vt:lpstr>
      <vt:lpstr>Office Theme</vt:lpstr>
      <vt:lpstr>Hydrological Information System</vt:lpstr>
      <vt:lpstr>PowerPoint Presentation</vt:lpstr>
      <vt:lpstr>Introduction</vt:lpstr>
      <vt:lpstr>Module Contents</vt:lpstr>
      <vt:lpstr>Physical Location</vt:lpstr>
      <vt:lpstr>Site Security</vt:lpstr>
      <vt:lpstr>Examples of Good Sites for AWS</vt:lpstr>
      <vt:lpstr>Examples of Good Sites for AWS</vt:lpstr>
      <vt:lpstr>Examples of Good Sites for AWS</vt:lpstr>
      <vt:lpstr>Examples of Good Sites for AWS</vt:lpstr>
      <vt:lpstr>Examples of Good Sites for AWS</vt:lpstr>
      <vt:lpstr>Telemetry Window</vt:lpstr>
      <vt:lpstr>Power Options</vt:lpstr>
      <vt:lpstr>Power Options – Himachal Region</vt:lpstr>
      <vt:lpstr>Power Options – Gujarat</vt:lpstr>
      <vt:lpstr>Selection of Sensor</vt:lpstr>
      <vt:lpstr>Automatic Rain gauge</vt:lpstr>
      <vt:lpstr>Solar Radiation</vt:lpstr>
      <vt:lpstr>Wind Velocity and Direction</vt:lpstr>
      <vt:lpstr>Wind Velocity and Direction</vt:lpstr>
      <vt:lpstr>Temperature and Humidity Sensor</vt:lpstr>
      <vt:lpstr>Atmospheric Pressure</vt:lpstr>
      <vt:lpstr>General Features</vt:lpstr>
      <vt:lpstr>Data Logger Specifications</vt:lpstr>
      <vt:lpstr>Data Logger Specifications</vt:lpstr>
      <vt:lpstr>Data Logger Specifications</vt:lpstr>
      <vt:lpstr>Data logger - Examples</vt:lpstr>
      <vt:lpstr>Data logger - Examples</vt:lpstr>
      <vt:lpstr>Data logger - Examples</vt:lpstr>
      <vt:lpstr>Data logger - Examples</vt:lpstr>
      <vt:lpstr>Data logger - Examples</vt:lpstr>
      <vt:lpstr>Integration of AWS with other Sensors</vt:lpstr>
      <vt:lpstr>Integration Examples</vt:lpstr>
      <vt:lpstr>Integration Examples</vt:lpstr>
      <vt:lpstr>Integration Examples</vt:lpstr>
      <vt:lpstr>Introduction</vt:lpstr>
      <vt:lpstr>GSM Based Telemetry</vt:lpstr>
      <vt:lpstr>Satellite Based Telemetry</vt:lpstr>
      <vt:lpstr>Masts</vt:lpstr>
      <vt:lpstr>Solar Panels</vt:lpstr>
      <vt:lpstr>Solar Panels</vt:lpstr>
      <vt:lpstr>Solar Panel</vt:lpstr>
      <vt:lpstr>Solar Panel - Direction</vt:lpstr>
      <vt:lpstr>Connections and Wires</vt:lpstr>
      <vt:lpstr>General Specifications</vt:lpstr>
      <vt:lpstr>Enclosures</vt:lpstr>
      <vt:lpstr>General Specifications</vt:lpstr>
      <vt:lpstr>General Specifications</vt:lpstr>
      <vt:lpstr>Automatic Rain gauge</vt:lpstr>
      <vt:lpstr>Automatic Rain gauge</vt:lpstr>
      <vt:lpstr>Automatic Rain gauge</vt:lpstr>
      <vt:lpstr>Solar Radiation Sensor Option 1</vt:lpstr>
      <vt:lpstr>Solar Radiation Sensor Option 2</vt:lpstr>
      <vt:lpstr>Wind Velocity and Direction Option  - 1</vt:lpstr>
      <vt:lpstr>Wind Velocity and Direction Option  - 2</vt:lpstr>
      <vt:lpstr>Temperature Sensor</vt:lpstr>
      <vt:lpstr>Humidity Sensor</vt:lpstr>
      <vt:lpstr>Atmospheric Pressure Sensor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Hydrological Information System</dc:title>
  <dc:creator>hitesh</dc:creator>
  <cp:lastModifiedBy>vijay kashiv</cp:lastModifiedBy>
  <cp:revision>2</cp:revision>
  <dcterms:modified xsi:type="dcterms:W3CDTF">2015-04-10T07:36:24Z</dcterms:modified>
</cp:coreProperties>
</file>